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7" r:id="rId1"/>
  </p:sldMasterIdLst>
  <p:notesMasterIdLst>
    <p:notesMasterId r:id="rId74"/>
  </p:notesMasterIdLst>
  <p:handoutMasterIdLst>
    <p:handoutMasterId r:id="rId75"/>
  </p:handoutMasterIdLst>
  <p:sldIdLst>
    <p:sldId id="256" r:id="rId2"/>
    <p:sldId id="259" r:id="rId3"/>
    <p:sldId id="257" r:id="rId4"/>
    <p:sldId id="258" r:id="rId5"/>
    <p:sldId id="260" r:id="rId6"/>
    <p:sldId id="261" r:id="rId7"/>
    <p:sldId id="262" r:id="rId8"/>
    <p:sldId id="329" r:id="rId9"/>
    <p:sldId id="263" r:id="rId10"/>
    <p:sldId id="266" r:id="rId11"/>
    <p:sldId id="328" r:id="rId12"/>
    <p:sldId id="264" r:id="rId13"/>
    <p:sldId id="265" r:id="rId14"/>
    <p:sldId id="267" r:id="rId15"/>
    <p:sldId id="274" r:id="rId16"/>
    <p:sldId id="268" r:id="rId17"/>
    <p:sldId id="269" r:id="rId18"/>
    <p:sldId id="271" r:id="rId19"/>
    <p:sldId id="270" r:id="rId20"/>
    <p:sldId id="284" r:id="rId21"/>
    <p:sldId id="276" r:id="rId22"/>
    <p:sldId id="275" r:id="rId23"/>
    <p:sldId id="278" r:id="rId24"/>
    <p:sldId id="279" r:id="rId25"/>
    <p:sldId id="281" r:id="rId26"/>
    <p:sldId id="282" r:id="rId27"/>
    <p:sldId id="283" r:id="rId28"/>
    <p:sldId id="285" r:id="rId29"/>
    <p:sldId id="330" r:id="rId30"/>
    <p:sldId id="333" r:id="rId31"/>
    <p:sldId id="334" r:id="rId32"/>
    <p:sldId id="286" r:id="rId33"/>
    <p:sldId id="287" r:id="rId34"/>
    <p:sldId id="288" r:id="rId35"/>
    <p:sldId id="290" r:id="rId36"/>
    <p:sldId id="331" r:id="rId37"/>
    <p:sldId id="291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25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7" r:id="rId71"/>
    <p:sldId id="326" r:id="rId72"/>
    <p:sldId id="332" r:id="rId7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0151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41"/>
    <p:restoredTop sz="88780"/>
  </p:normalViewPr>
  <p:slideViewPr>
    <p:cSldViewPr snapToGrid="0" snapToObjects="1">
      <p:cViewPr varScale="1">
        <p:scale>
          <a:sx n="101" d="100"/>
          <a:sy n="101" d="100"/>
        </p:scale>
        <p:origin x="96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notesMaster" Target="notesMasters/notesMaster1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F495340-F976-8144-903E-A461BFD0DA94}" type="doc">
      <dgm:prSet loTypeId="urn:microsoft.com/office/officeart/2005/8/layout/hierarchy1" loCatId="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9C3EB8E1-4060-C543-B007-C9C2D1ACDBE0}">
      <dgm:prSet phldrT="[Text]"/>
      <dgm:spPr/>
      <dgm:t>
        <a:bodyPr/>
        <a:lstStyle/>
        <a:p>
          <a:r>
            <a:rPr lang="en-US"/>
            <a:t>Dengue Epidemic</a:t>
          </a:r>
        </a:p>
      </dgm:t>
    </dgm:pt>
    <dgm:pt modelId="{55E99923-1193-2F47-BF07-79F25FC4B4DC}" type="parTrans" cxnId="{5CA0D8EE-8901-4142-9979-446DFFB1A4BD}">
      <dgm:prSet/>
      <dgm:spPr/>
      <dgm:t>
        <a:bodyPr/>
        <a:lstStyle/>
        <a:p>
          <a:endParaRPr lang="en-US"/>
        </a:p>
      </dgm:t>
    </dgm:pt>
    <dgm:pt modelId="{72B87BEB-441B-0243-B20D-EA321F5A0DEC}" type="sibTrans" cxnId="{5CA0D8EE-8901-4142-9979-446DFFB1A4BD}">
      <dgm:prSet/>
      <dgm:spPr/>
      <dgm:t>
        <a:bodyPr/>
        <a:lstStyle/>
        <a:p>
          <a:endParaRPr lang="en-US"/>
        </a:p>
      </dgm:t>
    </dgm:pt>
    <dgm:pt modelId="{5236C315-0620-F241-A4F5-DD7AA22D126F}">
      <dgm:prSet phldrT="[Text]"/>
      <dgm:spPr/>
      <dgm:t>
        <a:bodyPr/>
        <a:lstStyle/>
        <a:p>
          <a:r>
            <a:rPr lang="en-US"/>
            <a:t>Dengue Virus</a:t>
          </a:r>
        </a:p>
      </dgm:t>
    </dgm:pt>
    <dgm:pt modelId="{2D090B36-55C8-3946-B384-45C8E7ACFD21}" type="parTrans" cxnId="{498B3F4D-E8AB-5140-AFB0-B237E8DC92E6}">
      <dgm:prSet/>
      <dgm:spPr/>
      <dgm:t>
        <a:bodyPr/>
        <a:lstStyle/>
        <a:p>
          <a:endParaRPr lang="en-US"/>
        </a:p>
      </dgm:t>
    </dgm:pt>
    <dgm:pt modelId="{4B998030-E362-D641-B431-DA90F543B888}" type="sibTrans" cxnId="{498B3F4D-E8AB-5140-AFB0-B237E8DC92E6}">
      <dgm:prSet/>
      <dgm:spPr/>
      <dgm:t>
        <a:bodyPr/>
        <a:lstStyle/>
        <a:p>
          <a:endParaRPr lang="en-US"/>
        </a:p>
      </dgm:t>
    </dgm:pt>
    <dgm:pt modelId="{3DCFEE8A-CD53-7A47-BF15-0F67CA793C7C}">
      <dgm:prSet phldrT="[Text]"/>
      <dgm:spPr/>
      <dgm:t>
        <a:bodyPr/>
        <a:lstStyle/>
        <a:p>
          <a:r>
            <a:rPr lang="en-US" dirty="0"/>
            <a:t>Surveys of Dengue</a:t>
          </a:r>
        </a:p>
      </dgm:t>
    </dgm:pt>
    <dgm:pt modelId="{1D5B817F-FC18-2442-B8A7-37C5479609B9}" type="parTrans" cxnId="{BA872D72-2432-FA44-8E95-EECD2AA5D006}">
      <dgm:prSet/>
      <dgm:spPr/>
      <dgm:t>
        <a:bodyPr/>
        <a:lstStyle/>
        <a:p>
          <a:endParaRPr lang="en-US"/>
        </a:p>
      </dgm:t>
    </dgm:pt>
    <dgm:pt modelId="{C3C50D85-7A57-9349-BF84-C1B1916D7B58}" type="sibTrans" cxnId="{BA872D72-2432-FA44-8E95-EECD2AA5D006}">
      <dgm:prSet/>
      <dgm:spPr/>
      <dgm:t>
        <a:bodyPr/>
        <a:lstStyle/>
        <a:p>
          <a:endParaRPr lang="en-US"/>
        </a:p>
      </dgm:t>
    </dgm:pt>
    <dgm:pt modelId="{94134B4D-11FC-4444-939B-E5863DAE59B6}">
      <dgm:prSet phldrT="[Text]"/>
      <dgm:spPr/>
      <dgm:t>
        <a:bodyPr/>
        <a:lstStyle/>
        <a:p>
          <a:r>
            <a:rPr lang="en-US" dirty="0"/>
            <a:t>WHO reports</a:t>
          </a:r>
        </a:p>
      </dgm:t>
    </dgm:pt>
    <dgm:pt modelId="{090DD76E-CFD2-664E-9A44-508A77480ABF}" type="parTrans" cxnId="{C43A2618-129C-AD49-8892-A1FC4AA5844D}">
      <dgm:prSet/>
      <dgm:spPr/>
      <dgm:t>
        <a:bodyPr/>
        <a:lstStyle/>
        <a:p>
          <a:endParaRPr lang="en-US"/>
        </a:p>
      </dgm:t>
    </dgm:pt>
    <dgm:pt modelId="{94E06A92-92BF-044D-AF5A-F5DCAA50E279}" type="sibTrans" cxnId="{C43A2618-129C-AD49-8892-A1FC4AA5844D}">
      <dgm:prSet/>
      <dgm:spPr/>
      <dgm:t>
        <a:bodyPr/>
        <a:lstStyle/>
        <a:p>
          <a:endParaRPr lang="en-US"/>
        </a:p>
      </dgm:t>
    </dgm:pt>
    <dgm:pt modelId="{D6D46E9D-6F76-9F40-A9BD-73FEA1F80AE8}">
      <dgm:prSet phldrT="[Text]"/>
      <dgm:spPr/>
      <dgm:t>
        <a:bodyPr/>
        <a:lstStyle/>
        <a:p>
          <a:r>
            <a:rPr lang="en-US"/>
            <a:t>Epidemic Prediction</a:t>
          </a:r>
        </a:p>
      </dgm:t>
    </dgm:pt>
    <dgm:pt modelId="{C837D670-4BAB-FD45-AEDF-4044A59C32D9}" type="parTrans" cxnId="{B6927392-F652-EC40-974E-370C06C7899E}">
      <dgm:prSet/>
      <dgm:spPr/>
      <dgm:t>
        <a:bodyPr/>
        <a:lstStyle/>
        <a:p>
          <a:endParaRPr lang="en-US"/>
        </a:p>
      </dgm:t>
    </dgm:pt>
    <dgm:pt modelId="{86DC968E-92A1-084A-AC27-208C8ABFAEA3}" type="sibTrans" cxnId="{B6927392-F652-EC40-974E-370C06C7899E}">
      <dgm:prSet/>
      <dgm:spPr/>
      <dgm:t>
        <a:bodyPr/>
        <a:lstStyle/>
        <a:p>
          <a:endParaRPr lang="en-US"/>
        </a:p>
      </dgm:t>
    </dgm:pt>
    <dgm:pt modelId="{C5ED1504-12D7-1049-B2EB-EE456114C545}">
      <dgm:prSet phldrT="[Text]"/>
      <dgm:spPr/>
      <dgm:t>
        <a:bodyPr/>
        <a:lstStyle/>
        <a:p>
          <a:r>
            <a:rPr lang="en-US"/>
            <a:t>GIS and Statistical Models</a:t>
          </a:r>
        </a:p>
      </dgm:t>
    </dgm:pt>
    <dgm:pt modelId="{1D2325FD-3F21-8C42-A76A-5FBADD8E4420}" type="parTrans" cxnId="{8B24A8F5-7D71-0B44-8DC4-B386DCB2301F}">
      <dgm:prSet/>
      <dgm:spPr/>
      <dgm:t>
        <a:bodyPr/>
        <a:lstStyle/>
        <a:p>
          <a:endParaRPr lang="en-US"/>
        </a:p>
      </dgm:t>
    </dgm:pt>
    <dgm:pt modelId="{95D3FB7F-ADA2-8F4C-A104-92FD2EF136DD}" type="sibTrans" cxnId="{8B24A8F5-7D71-0B44-8DC4-B386DCB2301F}">
      <dgm:prSet/>
      <dgm:spPr/>
      <dgm:t>
        <a:bodyPr/>
        <a:lstStyle/>
        <a:p>
          <a:endParaRPr lang="en-US"/>
        </a:p>
      </dgm:t>
    </dgm:pt>
    <dgm:pt modelId="{776F2E4C-6720-B24F-8277-3978680CE65A}">
      <dgm:prSet/>
      <dgm:spPr/>
      <dgm:t>
        <a:bodyPr/>
        <a:lstStyle/>
        <a:p>
          <a:r>
            <a:rPr lang="en-US"/>
            <a:t>Neural Network</a:t>
          </a:r>
        </a:p>
      </dgm:t>
    </dgm:pt>
    <dgm:pt modelId="{E76C8A42-9FA6-F441-818A-3F1BBA279FB8}" type="parTrans" cxnId="{CCE4CFDC-0576-6844-95EB-439A60E218DD}">
      <dgm:prSet/>
      <dgm:spPr/>
      <dgm:t>
        <a:bodyPr/>
        <a:lstStyle/>
        <a:p>
          <a:endParaRPr lang="en-US"/>
        </a:p>
      </dgm:t>
    </dgm:pt>
    <dgm:pt modelId="{BD2EF2C6-4BFD-FA4F-8CA6-46F364B7C1C4}" type="sibTrans" cxnId="{CCE4CFDC-0576-6844-95EB-439A60E218DD}">
      <dgm:prSet/>
      <dgm:spPr/>
      <dgm:t>
        <a:bodyPr/>
        <a:lstStyle/>
        <a:p>
          <a:endParaRPr lang="en-US"/>
        </a:p>
      </dgm:t>
    </dgm:pt>
    <dgm:pt modelId="{4BFCA868-E4E4-6641-85F9-E656CF33FB60}">
      <dgm:prSet/>
      <dgm:spPr/>
      <dgm:t>
        <a:bodyPr/>
        <a:lstStyle/>
        <a:p>
          <a:r>
            <a:rPr lang="en-US"/>
            <a:t>Cellular Automata</a:t>
          </a:r>
        </a:p>
      </dgm:t>
    </dgm:pt>
    <dgm:pt modelId="{452366F6-2381-FF43-90CC-90E9D41900BF}" type="parTrans" cxnId="{B4CE6C15-BDE4-EF46-B7A8-4B522604D339}">
      <dgm:prSet/>
      <dgm:spPr/>
      <dgm:t>
        <a:bodyPr/>
        <a:lstStyle/>
        <a:p>
          <a:endParaRPr lang="en-US"/>
        </a:p>
      </dgm:t>
    </dgm:pt>
    <dgm:pt modelId="{F0C94560-15D1-1B43-B206-AF1981DFB2E4}" type="sibTrans" cxnId="{B4CE6C15-BDE4-EF46-B7A8-4B522604D339}">
      <dgm:prSet/>
      <dgm:spPr/>
      <dgm:t>
        <a:bodyPr/>
        <a:lstStyle/>
        <a:p>
          <a:endParaRPr lang="en-US"/>
        </a:p>
      </dgm:t>
    </dgm:pt>
    <dgm:pt modelId="{A3D0D670-7731-CC40-B7F5-30699B2678E3}">
      <dgm:prSet/>
      <dgm:spPr/>
      <dgm:t>
        <a:bodyPr/>
        <a:lstStyle/>
        <a:p>
          <a:r>
            <a:rPr lang="en-US" dirty="0"/>
            <a:t>SVM</a:t>
          </a:r>
        </a:p>
      </dgm:t>
    </dgm:pt>
    <dgm:pt modelId="{BC77A748-A885-0046-B558-BE8C65A8FA20}" type="parTrans" cxnId="{CBFFC6D6-4241-8C4E-8603-855BA462597C}">
      <dgm:prSet/>
      <dgm:spPr/>
      <dgm:t>
        <a:bodyPr/>
        <a:lstStyle/>
        <a:p>
          <a:endParaRPr lang="en-US"/>
        </a:p>
      </dgm:t>
    </dgm:pt>
    <dgm:pt modelId="{8920B269-9E1B-C540-9AF9-42BBEDEAABF4}" type="sibTrans" cxnId="{CBFFC6D6-4241-8C4E-8603-855BA462597C}">
      <dgm:prSet/>
      <dgm:spPr/>
      <dgm:t>
        <a:bodyPr/>
        <a:lstStyle/>
        <a:p>
          <a:endParaRPr lang="en-US"/>
        </a:p>
      </dgm:t>
    </dgm:pt>
    <dgm:pt modelId="{19EC23B3-95B0-444D-89D8-4600B616E55F}">
      <dgm:prSet/>
      <dgm:spPr/>
      <dgm:t>
        <a:bodyPr/>
        <a:lstStyle/>
        <a:p>
          <a:r>
            <a:rPr lang="en-US" dirty="0"/>
            <a:t>Resource Allocation</a:t>
          </a:r>
        </a:p>
      </dgm:t>
    </dgm:pt>
    <dgm:pt modelId="{8CF064D9-4C66-E649-86E2-975A355E0755}" type="parTrans" cxnId="{E0527950-5A46-4F4B-918F-A11EB87FB9A9}">
      <dgm:prSet/>
      <dgm:spPr/>
      <dgm:t>
        <a:bodyPr/>
        <a:lstStyle/>
        <a:p>
          <a:endParaRPr lang="en-US"/>
        </a:p>
      </dgm:t>
    </dgm:pt>
    <dgm:pt modelId="{C16E3DCB-B671-884F-B334-E24B5EDF951D}" type="sibTrans" cxnId="{E0527950-5A46-4F4B-918F-A11EB87FB9A9}">
      <dgm:prSet/>
      <dgm:spPr/>
      <dgm:t>
        <a:bodyPr/>
        <a:lstStyle/>
        <a:p>
          <a:endParaRPr lang="en-US"/>
        </a:p>
      </dgm:t>
    </dgm:pt>
    <dgm:pt modelId="{F8E9380B-58F1-C547-B8B4-AC93BFA7ACF7}">
      <dgm:prSet/>
      <dgm:spPr/>
      <dgm:t>
        <a:bodyPr/>
        <a:lstStyle/>
        <a:p>
          <a:r>
            <a:rPr lang="en-US" dirty="0"/>
            <a:t>Climate and Dengue relation</a:t>
          </a:r>
        </a:p>
      </dgm:t>
    </dgm:pt>
    <dgm:pt modelId="{62E13904-759A-4A4F-A940-00F17E38727F}" type="parTrans" cxnId="{1226C34F-3414-5840-97A9-40087CB4570D}">
      <dgm:prSet/>
      <dgm:spPr/>
      <dgm:t>
        <a:bodyPr/>
        <a:lstStyle/>
        <a:p>
          <a:endParaRPr lang="en-US"/>
        </a:p>
      </dgm:t>
    </dgm:pt>
    <dgm:pt modelId="{43B0FDB3-2105-8444-AE08-0A660F5F651B}" type="sibTrans" cxnId="{1226C34F-3414-5840-97A9-40087CB4570D}">
      <dgm:prSet/>
      <dgm:spPr/>
      <dgm:t>
        <a:bodyPr/>
        <a:lstStyle/>
        <a:p>
          <a:endParaRPr lang="en-US"/>
        </a:p>
      </dgm:t>
    </dgm:pt>
    <dgm:pt modelId="{692F9FBA-5D9A-E04B-A9E0-8395C41A55D2}">
      <dgm:prSet/>
      <dgm:spPr/>
      <dgm:t>
        <a:bodyPr/>
        <a:lstStyle/>
        <a:p>
          <a:r>
            <a:rPr lang="en-US" dirty="0"/>
            <a:t>Statistical</a:t>
          </a:r>
        </a:p>
      </dgm:t>
    </dgm:pt>
    <dgm:pt modelId="{3DD9421D-C67E-404E-9BF1-D654D535A5EB}" type="parTrans" cxnId="{5B21D3B6-34CB-1B43-956F-669B951D6E9B}">
      <dgm:prSet/>
      <dgm:spPr/>
      <dgm:t>
        <a:bodyPr/>
        <a:lstStyle/>
        <a:p>
          <a:endParaRPr lang="en-US"/>
        </a:p>
      </dgm:t>
    </dgm:pt>
    <dgm:pt modelId="{8103174E-5112-5347-B7F4-F9E55604FFC4}" type="sibTrans" cxnId="{5B21D3B6-34CB-1B43-956F-669B951D6E9B}">
      <dgm:prSet/>
      <dgm:spPr/>
      <dgm:t>
        <a:bodyPr/>
        <a:lstStyle/>
        <a:p>
          <a:endParaRPr lang="en-US"/>
        </a:p>
      </dgm:t>
    </dgm:pt>
    <dgm:pt modelId="{C248397E-FE60-414E-B05E-6AD449480751}">
      <dgm:prSet/>
      <dgm:spPr/>
      <dgm:t>
        <a:bodyPr/>
        <a:lstStyle/>
        <a:p>
          <a:r>
            <a:rPr lang="en-US" dirty="0"/>
            <a:t>Agent-based</a:t>
          </a:r>
        </a:p>
      </dgm:t>
    </dgm:pt>
    <dgm:pt modelId="{B5BD534F-83F4-3741-9230-75EF8C88371C}" type="parTrans" cxnId="{7BFDFFBF-0566-6F4B-84C4-115BEDA235E2}">
      <dgm:prSet/>
      <dgm:spPr/>
      <dgm:t>
        <a:bodyPr/>
        <a:lstStyle/>
        <a:p>
          <a:endParaRPr lang="en-US"/>
        </a:p>
      </dgm:t>
    </dgm:pt>
    <dgm:pt modelId="{FC4D7AB0-6207-134D-918E-5319D8D99CD6}" type="sibTrans" cxnId="{7BFDFFBF-0566-6F4B-84C4-115BEDA235E2}">
      <dgm:prSet/>
      <dgm:spPr/>
      <dgm:t>
        <a:bodyPr/>
        <a:lstStyle/>
        <a:p>
          <a:endParaRPr lang="en-US"/>
        </a:p>
      </dgm:t>
    </dgm:pt>
    <dgm:pt modelId="{EAF65CA3-06EB-0E48-B147-7B0716D92F3C}">
      <dgm:prSet/>
      <dgm:spPr/>
      <dgm:t>
        <a:bodyPr/>
        <a:lstStyle/>
        <a:p>
          <a:r>
            <a:rPr lang="en-US" dirty="0"/>
            <a:t>Dynamic Modeling</a:t>
          </a:r>
        </a:p>
      </dgm:t>
    </dgm:pt>
    <dgm:pt modelId="{403E6A1D-EA47-D343-A959-2E70FEDEBFF8}" type="parTrans" cxnId="{064A6425-1E59-9448-9785-65966694388A}">
      <dgm:prSet/>
      <dgm:spPr/>
      <dgm:t>
        <a:bodyPr/>
        <a:lstStyle/>
        <a:p>
          <a:endParaRPr lang="en-US"/>
        </a:p>
      </dgm:t>
    </dgm:pt>
    <dgm:pt modelId="{181B960C-DF3D-E84A-A8EC-818F07FEE2E5}" type="sibTrans" cxnId="{064A6425-1E59-9448-9785-65966694388A}">
      <dgm:prSet/>
      <dgm:spPr/>
      <dgm:t>
        <a:bodyPr/>
        <a:lstStyle/>
        <a:p>
          <a:endParaRPr lang="en-US"/>
        </a:p>
      </dgm:t>
    </dgm:pt>
    <dgm:pt modelId="{EEB82126-27CB-7545-BE32-7EA326C9B1C3}" type="pres">
      <dgm:prSet presAssocID="{DF495340-F976-8144-903E-A461BFD0DA94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A7F5A439-AC60-6A41-A6F3-3D066E801629}" type="pres">
      <dgm:prSet presAssocID="{9C3EB8E1-4060-C543-B007-C9C2D1ACDBE0}" presName="hierRoot1" presStyleCnt="0"/>
      <dgm:spPr/>
    </dgm:pt>
    <dgm:pt modelId="{49D2C1E8-07BF-1D44-BCF3-9C33EA5A9563}" type="pres">
      <dgm:prSet presAssocID="{9C3EB8E1-4060-C543-B007-C9C2D1ACDBE0}" presName="composite" presStyleCnt="0"/>
      <dgm:spPr/>
    </dgm:pt>
    <dgm:pt modelId="{22E87D7C-857E-044E-BA75-D0B3C87B9389}" type="pres">
      <dgm:prSet presAssocID="{9C3EB8E1-4060-C543-B007-C9C2D1ACDBE0}" presName="background" presStyleLbl="node0" presStyleIdx="0" presStyleCnt="1"/>
      <dgm:spPr/>
    </dgm:pt>
    <dgm:pt modelId="{5EFBA66C-523D-BD42-AF36-937278E41488}" type="pres">
      <dgm:prSet presAssocID="{9C3EB8E1-4060-C543-B007-C9C2D1ACDBE0}" presName="text" presStyleLbl="fgAcc0" presStyleIdx="0" presStyleCnt="1" custLinFactNeighborX="-25000" custLinFactNeighborY="-90286">
        <dgm:presLayoutVars>
          <dgm:chPref val="3"/>
        </dgm:presLayoutVars>
      </dgm:prSet>
      <dgm:spPr/>
    </dgm:pt>
    <dgm:pt modelId="{70C9DC51-669D-B940-BBEF-8324186A64C7}" type="pres">
      <dgm:prSet presAssocID="{9C3EB8E1-4060-C543-B007-C9C2D1ACDBE0}" presName="hierChild2" presStyleCnt="0"/>
      <dgm:spPr/>
    </dgm:pt>
    <dgm:pt modelId="{5B6826FA-B947-764E-8657-0DCC78E05AE9}" type="pres">
      <dgm:prSet presAssocID="{2D090B36-55C8-3946-B384-45C8E7ACFD21}" presName="Name10" presStyleLbl="parChTrans1D2" presStyleIdx="0" presStyleCnt="3"/>
      <dgm:spPr/>
    </dgm:pt>
    <dgm:pt modelId="{296373D1-F154-9F4A-871D-E8A47C298323}" type="pres">
      <dgm:prSet presAssocID="{5236C315-0620-F241-A4F5-DD7AA22D126F}" presName="hierRoot2" presStyleCnt="0"/>
      <dgm:spPr/>
    </dgm:pt>
    <dgm:pt modelId="{AEA89384-9620-5540-A19E-7F9E1DB03013}" type="pres">
      <dgm:prSet presAssocID="{5236C315-0620-F241-A4F5-DD7AA22D126F}" presName="composite2" presStyleCnt="0"/>
      <dgm:spPr/>
    </dgm:pt>
    <dgm:pt modelId="{4EBE2E28-8028-7241-9677-FBFD7D02C814}" type="pres">
      <dgm:prSet presAssocID="{5236C315-0620-F241-A4F5-DD7AA22D126F}" presName="background2" presStyleLbl="node2" presStyleIdx="0" presStyleCnt="3"/>
      <dgm:spPr/>
    </dgm:pt>
    <dgm:pt modelId="{F0BAB790-828E-DA42-8096-15CD632C1ACD}" type="pres">
      <dgm:prSet presAssocID="{5236C315-0620-F241-A4F5-DD7AA22D126F}" presName="text2" presStyleLbl="fgAcc2" presStyleIdx="0" presStyleCnt="3" custLinFactNeighborY="-67220">
        <dgm:presLayoutVars>
          <dgm:chPref val="3"/>
        </dgm:presLayoutVars>
      </dgm:prSet>
      <dgm:spPr/>
    </dgm:pt>
    <dgm:pt modelId="{298A7F48-8BFD-D14C-B55B-69093B53C5EE}" type="pres">
      <dgm:prSet presAssocID="{5236C315-0620-F241-A4F5-DD7AA22D126F}" presName="hierChild3" presStyleCnt="0"/>
      <dgm:spPr/>
    </dgm:pt>
    <dgm:pt modelId="{D081D1E8-10D5-7148-8CF0-0BED07B3DC34}" type="pres">
      <dgm:prSet presAssocID="{1D5B817F-FC18-2442-B8A7-37C5479609B9}" presName="Name17" presStyleLbl="parChTrans1D3" presStyleIdx="0" presStyleCnt="10"/>
      <dgm:spPr/>
    </dgm:pt>
    <dgm:pt modelId="{28112EC7-6E7A-7A4D-AF52-2CCA93216D4E}" type="pres">
      <dgm:prSet presAssocID="{3DCFEE8A-CD53-7A47-BF15-0F67CA793C7C}" presName="hierRoot3" presStyleCnt="0"/>
      <dgm:spPr/>
    </dgm:pt>
    <dgm:pt modelId="{9D94D6A1-E041-094D-B150-37F7B61102F4}" type="pres">
      <dgm:prSet presAssocID="{3DCFEE8A-CD53-7A47-BF15-0F67CA793C7C}" presName="composite3" presStyleCnt="0"/>
      <dgm:spPr/>
    </dgm:pt>
    <dgm:pt modelId="{75485830-164E-DC48-863A-493DA3D1A019}" type="pres">
      <dgm:prSet presAssocID="{3DCFEE8A-CD53-7A47-BF15-0F67CA793C7C}" presName="background3" presStyleLbl="node3" presStyleIdx="0" presStyleCnt="10"/>
      <dgm:spPr/>
    </dgm:pt>
    <dgm:pt modelId="{BF5A1428-01B7-204B-8A1E-8EC3348D26E0}" type="pres">
      <dgm:prSet presAssocID="{3DCFEE8A-CD53-7A47-BF15-0F67CA793C7C}" presName="text3" presStyleLbl="fgAcc3" presStyleIdx="0" presStyleCnt="10" custLinFactNeighborX="10484" custLinFactNeighborY="-56165">
        <dgm:presLayoutVars>
          <dgm:chPref val="3"/>
        </dgm:presLayoutVars>
      </dgm:prSet>
      <dgm:spPr/>
    </dgm:pt>
    <dgm:pt modelId="{244A6273-5F8E-784B-ADB5-824E98F0E84E}" type="pres">
      <dgm:prSet presAssocID="{3DCFEE8A-CD53-7A47-BF15-0F67CA793C7C}" presName="hierChild4" presStyleCnt="0"/>
      <dgm:spPr/>
    </dgm:pt>
    <dgm:pt modelId="{72CC7F47-3685-DC4C-BB23-9A23CD5BD474}" type="pres">
      <dgm:prSet presAssocID="{090DD76E-CFD2-664E-9A44-508A77480ABF}" presName="Name17" presStyleLbl="parChTrans1D3" presStyleIdx="1" presStyleCnt="10"/>
      <dgm:spPr/>
    </dgm:pt>
    <dgm:pt modelId="{2A4F7E25-FDA7-0146-B1CA-085B6C43039E}" type="pres">
      <dgm:prSet presAssocID="{94134B4D-11FC-4444-939B-E5863DAE59B6}" presName="hierRoot3" presStyleCnt="0"/>
      <dgm:spPr/>
    </dgm:pt>
    <dgm:pt modelId="{C2B92CFA-6186-B54D-9056-132A9EE22482}" type="pres">
      <dgm:prSet presAssocID="{94134B4D-11FC-4444-939B-E5863DAE59B6}" presName="composite3" presStyleCnt="0"/>
      <dgm:spPr/>
    </dgm:pt>
    <dgm:pt modelId="{C68D3BAE-230C-CB46-B4B9-F9993011D48C}" type="pres">
      <dgm:prSet presAssocID="{94134B4D-11FC-4444-939B-E5863DAE59B6}" presName="background3" presStyleLbl="node3" presStyleIdx="1" presStyleCnt="10"/>
      <dgm:spPr/>
    </dgm:pt>
    <dgm:pt modelId="{0199268E-4158-CD43-BF59-B2C40FE8AF0D}" type="pres">
      <dgm:prSet presAssocID="{94134B4D-11FC-4444-939B-E5863DAE59B6}" presName="text3" presStyleLbl="fgAcc3" presStyleIdx="1" presStyleCnt="10" custLinFactNeighborX="12439" custLinFactNeighborY="-56165">
        <dgm:presLayoutVars>
          <dgm:chPref val="3"/>
        </dgm:presLayoutVars>
      </dgm:prSet>
      <dgm:spPr/>
    </dgm:pt>
    <dgm:pt modelId="{2D04AFF3-0DC7-1D48-86C9-52244458207B}" type="pres">
      <dgm:prSet presAssocID="{94134B4D-11FC-4444-939B-E5863DAE59B6}" presName="hierChild4" presStyleCnt="0"/>
      <dgm:spPr/>
    </dgm:pt>
    <dgm:pt modelId="{FCD60EF9-B653-254E-8A60-5863165DD8D2}" type="pres">
      <dgm:prSet presAssocID="{62E13904-759A-4A4F-A940-00F17E38727F}" presName="Name17" presStyleLbl="parChTrans1D3" presStyleIdx="2" presStyleCnt="10"/>
      <dgm:spPr/>
    </dgm:pt>
    <dgm:pt modelId="{B1639C91-D78E-2D4F-BE0F-4E26330F271E}" type="pres">
      <dgm:prSet presAssocID="{F8E9380B-58F1-C547-B8B4-AC93BFA7ACF7}" presName="hierRoot3" presStyleCnt="0"/>
      <dgm:spPr/>
    </dgm:pt>
    <dgm:pt modelId="{5B43E087-0D8C-8F4F-A5FF-B13C5C996D5B}" type="pres">
      <dgm:prSet presAssocID="{F8E9380B-58F1-C547-B8B4-AC93BFA7ACF7}" presName="composite3" presStyleCnt="0"/>
      <dgm:spPr/>
    </dgm:pt>
    <dgm:pt modelId="{C253D409-C94E-CE4D-ADA1-BF40C12D4496}" type="pres">
      <dgm:prSet presAssocID="{F8E9380B-58F1-C547-B8B4-AC93BFA7ACF7}" presName="background3" presStyleLbl="node3" presStyleIdx="2" presStyleCnt="10"/>
      <dgm:spPr/>
    </dgm:pt>
    <dgm:pt modelId="{C93B1DB2-2F0A-DE40-A903-06FB5205BFE1}" type="pres">
      <dgm:prSet presAssocID="{F8E9380B-58F1-C547-B8B4-AC93BFA7ACF7}" presName="text3" presStyleLbl="fgAcc3" presStyleIdx="2" presStyleCnt="10" custLinFactNeighborX="16223" custLinFactNeighborY="-55874">
        <dgm:presLayoutVars>
          <dgm:chPref val="3"/>
        </dgm:presLayoutVars>
      </dgm:prSet>
      <dgm:spPr/>
    </dgm:pt>
    <dgm:pt modelId="{A132B542-3DED-CB46-97AF-C91E5E4BDA35}" type="pres">
      <dgm:prSet presAssocID="{F8E9380B-58F1-C547-B8B4-AC93BFA7ACF7}" presName="hierChild4" presStyleCnt="0"/>
      <dgm:spPr/>
    </dgm:pt>
    <dgm:pt modelId="{841067F0-8D7A-314A-B2FD-0E5204B86A91}" type="pres">
      <dgm:prSet presAssocID="{C837D670-4BAB-FD45-AEDF-4044A59C32D9}" presName="Name10" presStyleLbl="parChTrans1D2" presStyleIdx="1" presStyleCnt="3"/>
      <dgm:spPr/>
    </dgm:pt>
    <dgm:pt modelId="{E4157F0F-7459-EF48-9670-03CC64E92229}" type="pres">
      <dgm:prSet presAssocID="{D6D46E9D-6F76-9F40-A9BD-73FEA1F80AE8}" presName="hierRoot2" presStyleCnt="0"/>
      <dgm:spPr/>
    </dgm:pt>
    <dgm:pt modelId="{60D2D79F-5293-3E4F-8168-FB44C5D76856}" type="pres">
      <dgm:prSet presAssocID="{D6D46E9D-6F76-9F40-A9BD-73FEA1F80AE8}" presName="composite2" presStyleCnt="0"/>
      <dgm:spPr/>
    </dgm:pt>
    <dgm:pt modelId="{86A4595E-F0BE-C34B-B376-90F92996BA70}" type="pres">
      <dgm:prSet presAssocID="{D6D46E9D-6F76-9F40-A9BD-73FEA1F80AE8}" presName="background2" presStyleLbl="node2" presStyleIdx="1" presStyleCnt="3"/>
      <dgm:spPr/>
    </dgm:pt>
    <dgm:pt modelId="{BAF246F5-1DA1-6848-BD53-6855F0DBE5CE}" type="pres">
      <dgm:prSet presAssocID="{D6D46E9D-6F76-9F40-A9BD-73FEA1F80AE8}" presName="text2" presStyleLbl="fgAcc2" presStyleIdx="1" presStyleCnt="3" custLinFactX="-28242" custLinFactNeighborX="-100000" custLinFactNeighborY="-67339">
        <dgm:presLayoutVars>
          <dgm:chPref val="3"/>
        </dgm:presLayoutVars>
      </dgm:prSet>
      <dgm:spPr/>
    </dgm:pt>
    <dgm:pt modelId="{8D3D5EFF-01AD-C44C-9C0F-9B1A03B489DF}" type="pres">
      <dgm:prSet presAssocID="{D6D46E9D-6F76-9F40-A9BD-73FEA1F80AE8}" presName="hierChild3" presStyleCnt="0"/>
      <dgm:spPr/>
    </dgm:pt>
    <dgm:pt modelId="{A37B0BC1-C17D-4841-85E6-E62F9A6FEF4C}" type="pres">
      <dgm:prSet presAssocID="{1D2325FD-3F21-8C42-A76A-5FBADD8E4420}" presName="Name17" presStyleLbl="parChTrans1D3" presStyleIdx="3" presStyleCnt="10"/>
      <dgm:spPr/>
    </dgm:pt>
    <dgm:pt modelId="{4BD14504-1B84-0747-9E36-2D98E7F74A27}" type="pres">
      <dgm:prSet presAssocID="{C5ED1504-12D7-1049-B2EB-EE456114C545}" presName="hierRoot3" presStyleCnt="0"/>
      <dgm:spPr/>
    </dgm:pt>
    <dgm:pt modelId="{B76001AB-631E-BC41-8962-2B1CDCBEFB5E}" type="pres">
      <dgm:prSet presAssocID="{C5ED1504-12D7-1049-B2EB-EE456114C545}" presName="composite3" presStyleCnt="0"/>
      <dgm:spPr/>
    </dgm:pt>
    <dgm:pt modelId="{E87DF204-BAB5-804A-887F-8A061FDF71AC}" type="pres">
      <dgm:prSet presAssocID="{C5ED1504-12D7-1049-B2EB-EE456114C545}" presName="background3" presStyleLbl="node3" presStyleIdx="3" presStyleCnt="10"/>
      <dgm:spPr/>
    </dgm:pt>
    <dgm:pt modelId="{A65453C5-A5FF-304E-A3B6-57AF075D8EE6}" type="pres">
      <dgm:prSet presAssocID="{C5ED1504-12D7-1049-B2EB-EE456114C545}" presName="text3" presStyleLbl="fgAcc3" presStyleIdx="3" presStyleCnt="10" custLinFactX="-47566" custLinFactNeighborX="-100000" custLinFactNeighborY="97592">
        <dgm:presLayoutVars>
          <dgm:chPref val="3"/>
        </dgm:presLayoutVars>
      </dgm:prSet>
      <dgm:spPr/>
    </dgm:pt>
    <dgm:pt modelId="{5A0702BB-091A-1B43-9AEA-4CCE8E16FC66}" type="pres">
      <dgm:prSet presAssocID="{C5ED1504-12D7-1049-B2EB-EE456114C545}" presName="hierChild4" presStyleCnt="0"/>
      <dgm:spPr/>
    </dgm:pt>
    <dgm:pt modelId="{A5685C79-90E1-C948-B582-0D2F378D59FF}" type="pres">
      <dgm:prSet presAssocID="{E76C8A42-9FA6-F441-818A-3F1BBA279FB8}" presName="Name17" presStyleLbl="parChTrans1D3" presStyleIdx="4" presStyleCnt="10"/>
      <dgm:spPr/>
    </dgm:pt>
    <dgm:pt modelId="{9F86C665-4C2D-1543-AEE2-A1D1145B3B95}" type="pres">
      <dgm:prSet presAssocID="{776F2E4C-6720-B24F-8277-3978680CE65A}" presName="hierRoot3" presStyleCnt="0"/>
      <dgm:spPr/>
    </dgm:pt>
    <dgm:pt modelId="{7A7F8B8D-B7AD-7F4E-B319-16C9254E0F86}" type="pres">
      <dgm:prSet presAssocID="{776F2E4C-6720-B24F-8277-3978680CE65A}" presName="composite3" presStyleCnt="0"/>
      <dgm:spPr/>
    </dgm:pt>
    <dgm:pt modelId="{A08B5FE2-1C18-8844-9DF2-6C7E8176F65A}" type="pres">
      <dgm:prSet presAssocID="{776F2E4C-6720-B24F-8277-3978680CE65A}" presName="background3" presStyleLbl="node3" presStyleIdx="4" presStyleCnt="10"/>
      <dgm:spPr/>
    </dgm:pt>
    <dgm:pt modelId="{D84A072A-D31C-A342-A622-C2168DA60592}" type="pres">
      <dgm:prSet presAssocID="{776F2E4C-6720-B24F-8277-3978680CE65A}" presName="text3" presStyleLbl="fgAcc3" presStyleIdx="4" presStyleCnt="10" custLinFactX="-23378" custLinFactNeighborX="-100000" custLinFactNeighborY="97590">
        <dgm:presLayoutVars>
          <dgm:chPref val="3"/>
        </dgm:presLayoutVars>
      </dgm:prSet>
      <dgm:spPr/>
    </dgm:pt>
    <dgm:pt modelId="{9FF6C6CA-53FB-1446-BEA0-4AA6C59B1F17}" type="pres">
      <dgm:prSet presAssocID="{776F2E4C-6720-B24F-8277-3978680CE65A}" presName="hierChild4" presStyleCnt="0"/>
      <dgm:spPr/>
    </dgm:pt>
    <dgm:pt modelId="{79947B02-9A95-9445-8896-F3643ABC85C5}" type="pres">
      <dgm:prSet presAssocID="{452366F6-2381-FF43-90CC-90E9D41900BF}" presName="Name17" presStyleLbl="parChTrans1D3" presStyleIdx="5" presStyleCnt="10"/>
      <dgm:spPr/>
    </dgm:pt>
    <dgm:pt modelId="{45F0EA7F-0D6E-2A49-9436-C2360DF9EC63}" type="pres">
      <dgm:prSet presAssocID="{4BFCA868-E4E4-6641-85F9-E656CF33FB60}" presName="hierRoot3" presStyleCnt="0"/>
      <dgm:spPr/>
    </dgm:pt>
    <dgm:pt modelId="{95FFFB71-0CB9-2547-8BE3-0B2C2A883FD5}" type="pres">
      <dgm:prSet presAssocID="{4BFCA868-E4E4-6641-85F9-E656CF33FB60}" presName="composite3" presStyleCnt="0"/>
      <dgm:spPr/>
    </dgm:pt>
    <dgm:pt modelId="{12957037-A52B-B24F-9C3E-0B499F9FD0A6}" type="pres">
      <dgm:prSet presAssocID="{4BFCA868-E4E4-6641-85F9-E656CF33FB60}" presName="background3" presStyleLbl="node3" presStyleIdx="5" presStyleCnt="10"/>
      <dgm:spPr/>
    </dgm:pt>
    <dgm:pt modelId="{2A094914-D87E-9746-BC3E-3A9067C60651}" type="pres">
      <dgm:prSet presAssocID="{4BFCA868-E4E4-6641-85F9-E656CF33FB60}" presName="text3" presStyleLbl="fgAcc3" presStyleIdx="5" presStyleCnt="10" custLinFactX="-11081" custLinFactNeighborX="-100000" custLinFactNeighborY="97589">
        <dgm:presLayoutVars>
          <dgm:chPref val="3"/>
        </dgm:presLayoutVars>
      </dgm:prSet>
      <dgm:spPr/>
    </dgm:pt>
    <dgm:pt modelId="{A61D130E-6B8C-B14C-A614-84E2DE88B9CA}" type="pres">
      <dgm:prSet presAssocID="{4BFCA868-E4E4-6641-85F9-E656CF33FB60}" presName="hierChild4" presStyleCnt="0"/>
      <dgm:spPr/>
    </dgm:pt>
    <dgm:pt modelId="{64079600-D5AD-2C42-9442-B4F0529DD0FC}" type="pres">
      <dgm:prSet presAssocID="{BC77A748-A885-0046-B558-BE8C65A8FA20}" presName="Name17" presStyleLbl="parChTrans1D3" presStyleIdx="6" presStyleCnt="10"/>
      <dgm:spPr/>
    </dgm:pt>
    <dgm:pt modelId="{AD78A38E-833F-2449-A716-1E68C9E76E18}" type="pres">
      <dgm:prSet presAssocID="{A3D0D670-7731-CC40-B7F5-30699B2678E3}" presName="hierRoot3" presStyleCnt="0"/>
      <dgm:spPr/>
    </dgm:pt>
    <dgm:pt modelId="{16F74975-0B72-B542-BF1C-9DDB3127FBE5}" type="pres">
      <dgm:prSet presAssocID="{A3D0D670-7731-CC40-B7F5-30699B2678E3}" presName="composite3" presStyleCnt="0"/>
      <dgm:spPr/>
    </dgm:pt>
    <dgm:pt modelId="{2A36033E-DF6C-D648-A7C2-ADAB84A576C5}" type="pres">
      <dgm:prSet presAssocID="{A3D0D670-7731-CC40-B7F5-30699B2678E3}" presName="background3" presStyleLbl="node3" presStyleIdx="6" presStyleCnt="10"/>
      <dgm:spPr/>
    </dgm:pt>
    <dgm:pt modelId="{A4497BCB-0722-FB49-9DC9-B73F2F2062F1}" type="pres">
      <dgm:prSet presAssocID="{A3D0D670-7731-CC40-B7F5-30699B2678E3}" presName="text3" presStyleLbl="fgAcc3" presStyleIdx="6" presStyleCnt="10" custLinFactNeighborX="-94392" custLinFactNeighborY="97589">
        <dgm:presLayoutVars>
          <dgm:chPref val="3"/>
        </dgm:presLayoutVars>
      </dgm:prSet>
      <dgm:spPr/>
    </dgm:pt>
    <dgm:pt modelId="{672D9DC2-2620-5847-AB06-BEC1F3C3D8E9}" type="pres">
      <dgm:prSet presAssocID="{A3D0D670-7731-CC40-B7F5-30699B2678E3}" presName="hierChild4" presStyleCnt="0"/>
      <dgm:spPr/>
    </dgm:pt>
    <dgm:pt modelId="{BEBA9C92-E452-7649-9EF6-7DF69C1ECF62}" type="pres">
      <dgm:prSet presAssocID="{8CF064D9-4C66-E649-86E2-975A355E0755}" presName="Name10" presStyleLbl="parChTrans1D2" presStyleIdx="2" presStyleCnt="3"/>
      <dgm:spPr/>
    </dgm:pt>
    <dgm:pt modelId="{ECB9AA77-10EA-F04B-97DA-0231A85420A6}" type="pres">
      <dgm:prSet presAssocID="{19EC23B3-95B0-444D-89D8-4600B616E55F}" presName="hierRoot2" presStyleCnt="0"/>
      <dgm:spPr/>
    </dgm:pt>
    <dgm:pt modelId="{F78AD416-963F-CB45-A0AF-AD5752468272}" type="pres">
      <dgm:prSet presAssocID="{19EC23B3-95B0-444D-89D8-4600B616E55F}" presName="composite2" presStyleCnt="0"/>
      <dgm:spPr/>
    </dgm:pt>
    <dgm:pt modelId="{33165EC9-1024-E349-A144-C7A62B064B51}" type="pres">
      <dgm:prSet presAssocID="{19EC23B3-95B0-444D-89D8-4600B616E55F}" presName="background2" presStyleLbl="node2" presStyleIdx="2" presStyleCnt="3"/>
      <dgm:spPr/>
    </dgm:pt>
    <dgm:pt modelId="{11F49A73-B8C9-EA45-BDDB-C6C620081EEC}" type="pres">
      <dgm:prSet presAssocID="{19EC23B3-95B0-444D-89D8-4600B616E55F}" presName="text2" presStyleLbl="fgAcc2" presStyleIdx="2" presStyleCnt="3" custLinFactX="-11375" custLinFactNeighborX="-100000" custLinFactNeighborY="-59279">
        <dgm:presLayoutVars>
          <dgm:chPref val="3"/>
        </dgm:presLayoutVars>
      </dgm:prSet>
      <dgm:spPr/>
    </dgm:pt>
    <dgm:pt modelId="{ED9BE1B4-3D02-D14F-AFA1-F34C558686B1}" type="pres">
      <dgm:prSet presAssocID="{19EC23B3-95B0-444D-89D8-4600B616E55F}" presName="hierChild3" presStyleCnt="0"/>
      <dgm:spPr/>
    </dgm:pt>
    <dgm:pt modelId="{1A0673D8-4C9E-9E44-A7A4-728192184ED7}" type="pres">
      <dgm:prSet presAssocID="{3DD9421D-C67E-404E-9BF1-D654D535A5EB}" presName="Name17" presStyleLbl="parChTrans1D3" presStyleIdx="7" presStyleCnt="10"/>
      <dgm:spPr/>
    </dgm:pt>
    <dgm:pt modelId="{E496E613-24CD-8F4E-8CE2-5F2A52D31ECA}" type="pres">
      <dgm:prSet presAssocID="{692F9FBA-5D9A-E04B-A9E0-8395C41A55D2}" presName="hierRoot3" presStyleCnt="0"/>
      <dgm:spPr/>
    </dgm:pt>
    <dgm:pt modelId="{CB4ABC8C-4AFD-0C4E-96F4-2BC5DF005F90}" type="pres">
      <dgm:prSet presAssocID="{692F9FBA-5D9A-E04B-A9E0-8395C41A55D2}" presName="composite3" presStyleCnt="0"/>
      <dgm:spPr/>
    </dgm:pt>
    <dgm:pt modelId="{002D6B45-119B-1648-9128-8D1AA6702581}" type="pres">
      <dgm:prSet presAssocID="{692F9FBA-5D9A-E04B-A9E0-8395C41A55D2}" presName="background3" presStyleLbl="node3" presStyleIdx="7" presStyleCnt="10"/>
      <dgm:spPr/>
    </dgm:pt>
    <dgm:pt modelId="{70C72E82-BE21-504C-8869-DE95E08EE899}" type="pres">
      <dgm:prSet presAssocID="{692F9FBA-5D9A-E04B-A9E0-8395C41A55D2}" presName="text3" presStyleLbl="fgAcc3" presStyleIdx="7" presStyleCnt="10" custLinFactX="-20333" custLinFactNeighborX="-100000" custLinFactNeighborY="-59221">
        <dgm:presLayoutVars>
          <dgm:chPref val="3"/>
        </dgm:presLayoutVars>
      </dgm:prSet>
      <dgm:spPr/>
    </dgm:pt>
    <dgm:pt modelId="{B3701EDF-8DA5-6345-B5A8-2E50F3259DF3}" type="pres">
      <dgm:prSet presAssocID="{692F9FBA-5D9A-E04B-A9E0-8395C41A55D2}" presName="hierChild4" presStyleCnt="0"/>
      <dgm:spPr/>
    </dgm:pt>
    <dgm:pt modelId="{6F636759-7CE5-6C47-A04A-409143102BCF}" type="pres">
      <dgm:prSet presAssocID="{B5BD534F-83F4-3741-9230-75EF8C88371C}" presName="Name17" presStyleLbl="parChTrans1D3" presStyleIdx="8" presStyleCnt="10"/>
      <dgm:spPr/>
    </dgm:pt>
    <dgm:pt modelId="{00199789-C90D-6347-BA23-7BE61202DE5D}" type="pres">
      <dgm:prSet presAssocID="{C248397E-FE60-414E-B05E-6AD449480751}" presName="hierRoot3" presStyleCnt="0"/>
      <dgm:spPr/>
    </dgm:pt>
    <dgm:pt modelId="{D26E0AAF-5608-E442-8326-40024DD8A1B5}" type="pres">
      <dgm:prSet presAssocID="{C248397E-FE60-414E-B05E-6AD449480751}" presName="composite3" presStyleCnt="0"/>
      <dgm:spPr/>
    </dgm:pt>
    <dgm:pt modelId="{AB06F602-439F-AE42-ACB8-C3E5306CB8B6}" type="pres">
      <dgm:prSet presAssocID="{C248397E-FE60-414E-B05E-6AD449480751}" presName="background3" presStyleLbl="node3" presStyleIdx="8" presStyleCnt="10"/>
      <dgm:spPr/>
    </dgm:pt>
    <dgm:pt modelId="{A470EAC6-5145-A54B-A23D-6C6842A13023}" type="pres">
      <dgm:prSet presAssocID="{C248397E-FE60-414E-B05E-6AD449480751}" presName="text3" presStyleLbl="fgAcc3" presStyleIdx="8" presStyleCnt="10" custLinFactX="-25367" custLinFactNeighborX="-100000" custLinFactNeighborY="-59335">
        <dgm:presLayoutVars>
          <dgm:chPref val="3"/>
        </dgm:presLayoutVars>
      </dgm:prSet>
      <dgm:spPr/>
    </dgm:pt>
    <dgm:pt modelId="{2B8AC915-D5A1-6641-9C56-5BF1E2817898}" type="pres">
      <dgm:prSet presAssocID="{C248397E-FE60-414E-B05E-6AD449480751}" presName="hierChild4" presStyleCnt="0"/>
      <dgm:spPr/>
    </dgm:pt>
    <dgm:pt modelId="{67FEEE07-844C-F441-B122-8EF6BC15A911}" type="pres">
      <dgm:prSet presAssocID="{403E6A1D-EA47-D343-A959-2E70FEDEBFF8}" presName="Name17" presStyleLbl="parChTrans1D3" presStyleIdx="9" presStyleCnt="10"/>
      <dgm:spPr/>
    </dgm:pt>
    <dgm:pt modelId="{A57BA5F1-7DE6-A549-8CEC-C200AA825C9B}" type="pres">
      <dgm:prSet presAssocID="{EAF65CA3-06EB-0E48-B147-7B0716D92F3C}" presName="hierRoot3" presStyleCnt="0"/>
      <dgm:spPr/>
    </dgm:pt>
    <dgm:pt modelId="{44436CA3-0E90-FA4B-9EE6-DB13753F5042}" type="pres">
      <dgm:prSet presAssocID="{EAF65CA3-06EB-0E48-B147-7B0716D92F3C}" presName="composite3" presStyleCnt="0"/>
      <dgm:spPr/>
    </dgm:pt>
    <dgm:pt modelId="{BCF11591-F6DD-004A-A070-6C60F77B748C}" type="pres">
      <dgm:prSet presAssocID="{EAF65CA3-06EB-0E48-B147-7B0716D92F3C}" presName="background3" presStyleLbl="node3" presStyleIdx="9" presStyleCnt="10"/>
      <dgm:spPr/>
    </dgm:pt>
    <dgm:pt modelId="{2F7EA568-3FCB-0E48-AA0A-049E3AA4E2B5}" type="pres">
      <dgm:prSet presAssocID="{EAF65CA3-06EB-0E48-B147-7B0716D92F3C}" presName="text3" presStyleLbl="fgAcc3" presStyleIdx="9" presStyleCnt="10" custLinFactX="-28278" custLinFactNeighborX="-100000" custLinFactNeighborY="-61472">
        <dgm:presLayoutVars>
          <dgm:chPref val="3"/>
        </dgm:presLayoutVars>
      </dgm:prSet>
      <dgm:spPr/>
    </dgm:pt>
    <dgm:pt modelId="{F3237FBA-DCDB-4F48-88EB-9B3B185F53CA}" type="pres">
      <dgm:prSet presAssocID="{EAF65CA3-06EB-0E48-B147-7B0716D92F3C}" presName="hierChild4" presStyleCnt="0"/>
      <dgm:spPr/>
    </dgm:pt>
  </dgm:ptLst>
  <dgm:cxnLst>
    <dgm:cxn modelId="{23113802-C584-D148-A795-EAE8261EB676}" type="presOf" srcId="{452366F6-2381-FF43-90CC-90E9D41900BF}" destId="{79947B02-9A95-9445-8896-F3643ABC85C5}" srcOrd="0" destOrd="0" presId="urn:microsoft.com/office/officeart/2005/8/layout/hierarchy1"/>
    <dgm:cxn modelId="{B8160806-C3C7-8E4D-834D-D1DAB6F67A27}" type="presOf" srcId="{D6D46E9D-6F76-9F40-A9BD-73FEA1F80AE8}" destId="{BAF246F5-1DA1-6848-BD53-6855F0DBE5CE}" srcOrd="0" destOrd="0" presId="urn:microsoft.com/office/officeart/2005/8/layout/hierarchy1"/>
    <dgm:cxn modelId="{310EE80E-1151-DC4F-B1C9-33F8DB9C5A37}" type="presOf" srcId="{C837D670-4BAB-FD45-AEDF-4044A59C32D9}" destId="{841067F0-8D7A-314A-B2FD-0E5204B86A91}" srcOrd="0" destOrd="0" presId="urn:microsoft.com/office/officeart/2005/8/layout/hierarchy1"/>
    <dgm:cxn modelId="{B4CE6C15-BDE4-EF46-B7A8-4B522604D339}" srcId="{D6D46E9D-6F76-9F40-A9BD-73FEA1F80AE8}" destId="{4BFCA868-E4E4-6641-85F9-E656CF33FB60}" srcOrd="2" destOrd="0" parTransId="{452366F6-2381-FF43-90CC-90E9D41900BF}" sibTransId="{F0C94560-15D1-1B43-B206-AF1981DFB2E4}"/>
    <dgm:cxn modelId="{C43A2618-129C-AD49-8892-A1FC4AA5844D}" srcId="{5236C315-0620-F241-A4F5-DD7AA22D126F}" destId="{94134B4D-11FC-4444-939B-E5863DAE59B6}" srcOrd="1" destOrd="0" parTransId="{090DD76E-CFD2-664E-9A44-508A77480ABF}" sibTransId="{94E06A92-92BF-044D-AF5A-F5DCAA50E279}"/>
    <dgm:cxn modelId="{0AE36721-32B3-DA4A-A4A6-C2FCB6013417}" type="presOf" srcId="{2D090B36-55C8-3946-B384-45C8E7ACFD21}" destId="{5B6826FA-B947-764E-8657-0DCC78E05AE9}" srcOrd="0" destOrd="0" presId="urn:microsoft.com/office/officeart/2005/8/layout/hierarchy1"/>
    <dgm:cxn modelId="{064A6425-1E59-9448-9785-65966694388A}" srcId="{19EC23B3-95B0-444D-89D8-4600B616E55F}" destId="{EAF65CA3-06EB-0E48-B147-7B0716D92F3C}" srcOrd="2" destOrd="0" parTransId="{403E6A1D-EA47-D343-A959-2E70FEDEBFF8}" sibTransId="{181B960C-DF3D-E84A-A8EC-818F07FEE2E5}"/>
    <dgm:cxn modelId="{541F182D-7EAF-8B4D-9F83-851EAD0E64B2}" type="presOf" srcId="{A3D0D670-7731-CC40-B7F5-30699B2678E3}" destId="{A4497BCB-0722-FB49-9DC9-B73F2F2062F1}" srcOrd="0" destOrd="0" presId="urn:microsoft.com/office/officeart/2005/8/layout/hierarchy1"/>
    <dgm:cxn modelId="{7A399831-C914-7340-A6BD-73CC5BBEE04F}" type="presOf" srcId="{DF495340-F976-8144-903E-A461BFD0DA94}" destId="{EEB82126-27CB-7545-BE32-7EA326C9B1C3}" srcOrd="0" destOrd="0" presId="urn:microsoft.com/office/officeart/2005/8/layout/hierarchy1"/>
    <dgm:cxn modelId="{3C0B9036-3F1B-B548-AB86-AC5AABE0707B}" type="presOf" srcId="{9C3EB8E1-4060-C543-B007-C9C2D1ACDBE0}" destId="{5EFBA66C-523D-BD42-AF36-937278E41488}" srcOrd="0" destOrd="0" presId="urn:microsoft.com/office/officeart/2005/8/layout/hierarchy1"/>
    <dgm:cxn modelId="{375D0B39-0574-654B-BD3C-0E0292C6A63A}" type="presOf" srcId="{403E6A1D-EA47-D343-A959-2E70FEDEBFF8}" destId="{67FEEE07-844C-F441-B122-8EF6BC15A911}" srcOrd="0" destOrd="0" presId="urn:microsoft.com/office/officeart/2005/8/layout/hierarchy1"/>
    <dgm:cxn modelId="{28FA1045-DAF0-0C4B-A193-27E4F6446A50}" type="presOf" srcId="{EAF65CA3-06EB-0E48-B147-7B0716D92F3C}" destId="{2F7EA568-3FCB-0E48-AA0A-049E3AA4E2B5}" srcOrd="0" destOrd="0" presId="urn:microsoft.com/office/officeart/2005/8/layout/hierarchy1"/>
    <dgm:cxn modelId="{527CAD45-3764-9042-90A1-1D459150509D}" type="presOf" srcId="{BC77A748-A885-0046-B558-BE8C65A8FA20}" destId="{64079600-D5AD-2C42-9442-B4F0529DD0FC}" srcOrd="0" destOrd="0" presId="urn:microsoft.com/office/officeart/2005/8/layout/hierarchy1"/>
    <dgm:cxn modelId="{B8761246-765E-AC4F-AFBA-0DB252170D67}" type="presOf" srcId="{C5ED1504-12D7-1049-B2EB-EE456114C545}" destId="{A65453C5-A5FF-304E-A3B6-57AF075D8EE6}" srcOrd="0" destOrd="0" presId="urn:microsoft.com/office/officeart/2005/8/layout/hierarchy1"/>
    <dgm:cxn modelId="{6C14FA46-6A70-2145-8A7C-15CE3CBFAA43}" type="presOf" srcId="{19EC23B3-95B0-444D-89D8-4600B616E55F}" destId="{11F49A73-B8C9-EA45-BDDB-C6C620081EEC}" srcOrd="0" destOrd="0" presId="urn:microsoft.com/office/officeart/2005/8/layout/hierarchy1"/>
    <dgm:cxn modelId="{498B3F4D-E8AB-5140-AFB0-B237E8DC92E6}" srcId="{9C3EB8E1-4060-C543-B007-C9C2D1ACDBE0}" destId="{5236C315-0620-F241-A4F5-DD7AA22D126F}" srcOrd="0" destOrd="0" parTransId="{2D090B36-55C8-3946-B384-45C8E7ACFD21}" sibTransId="{4B998030-E362-D641-B431-DA90F543B888}"/>
    <dgm:cxn modelId="{1226C34F-3414-5840-97A9-40087CB4570D}" srcId="{5236C315-0620-F241-A4F5-DD7AA22D126F}" destId="{F8E9380B-58F1-C547-B8B4-AC93BFA7ACF7}" srcOrd="2" destOrd="0" parTransId="{62E13904-759A-4A4F-A940-00F17E38727F}" sibTransId="{43B0FDB3-2105-8444-AE08-0A660F5F651B}"/>
    <dgm:cxn modelId="{E0527950-5A46-4F4B-918F-A11EB87FB9A9}" srcId="{9C3EB8E1-4060-C543-B007-C9C2D1ACDBE0}" destId="{19EC23B3-95B0-444D-89D8-4600B616E55F}" srcOrd="2" destOrd="0" parTransId="{8CF064D9-4C66-E649-86E2-975A355E0755}" sibTransId="{C16E3DCB-B671-884F-B334-E24B5EDF951D}"/>
    <dgm:cxn modelId="{624B3152-1507-2D4B-A5E1-7E91D3F209F2}" type="presOf" srcId="{5236C315-0620-F241-A4F5-DD7AA22D126F}" destId="{F0BAB790-828E-DA42-8096-15CD632C1ACD}" srcOrd="0" destOrd="0" presId="urn:microsoft.com/office/officeart/2005/8/layout/hierarchy1"/>
    <dgm:cxn modelId="{7C632559-872F-5C42-BF88-CB03495F475E}" type="presOf" srcId="{776F2E4C-6720-B24F-8277-3978680CE65A}" destId="{D84A072A-D31C-A342-A622-C2168DA60592}" srcOrd="0" destOrd="0" presId="urn:microsoft.com/office/officeart/2005/8/layout/hierarchy1"/>
    <dgm:cxn modelId="{C47C926A-2489-7540-A2FA-861FB39FEFE6}" type="presOf" srcId="{1D5B817F-FC18-2442-B8A7-37C5479609B9}" destId="{D081D1E8-10D5-7148-8CF0-0BED07B3DC34}" srcOrd="0" destOrd="0" presId="urn:microsoft.com/office/officeart/2005/8/layout/hierarchy1"/>
    <dgm:cxn modelId="{BA872D72-2432-FA44-8E95-EECD2AA5D006}" srcId="{5236C315-0620-F241-A4F5-DD7AA22D126F}" destId="{3DCFEE8A-CD53-7A47-BF15-0F67CA793C7C}" srcOrd="0" destOrd="0" parTransId="{1D5B817F-FC18-2442-B8A7-37C5479609B9}" sibTransId="{C3C50D85-7A57-9349-BF84-C1B1916D7B58}"/>
    <dgm:cxn modelId="{4916FA7A-9C3D-CE41-BB17-3B0D547FB1CA}" type="presOf" srcId="{3DCFEE8A-CD53-7A47-BF15-0F67CA793C7C}" destId="{BF5A1428-01B7-204B-8A1E-8EC3348D26E0}" srcOrd="0" destOrd="0" presId="urn:microsoft.com/office/officeart/2005/8/layout/hierarchy1"/>
    <dgm:cxn modelId="{45A6E783-BEA4-A846-AEAF-DECF09A03DD9}" type="presOf" srcId="{1D2325FD-3F21-8C42-A76A-5FBADD8E4420}" destId="{A37B0BC1-C17D-4841-85E6-E62F9A6FEF4C}" srcOrd="0" destOrd="0" presId="urn:microsoft.com/office/officeart/2005/8/layout/hierarchy1"/>
    <dgm:cxn modelId="{75A7E186-2D23-0C4A-AB91-12C5DB25709C}" type="presOf" srcId="{3DD9421D-C67E-404E-9BF1-D654D535A5EB}" destId="{1A0673D8-4C9E-9E44-A7A4-728192184ED7}" srcOrd="0" destOrd="0" presId="urn:microsoft.com/office/officeart/2005/8/layout/hierarchy1"/>
    <dgm:cxn modelId="{B6927392-F652-EC40-974E-370C06C7899E}" srcId="{9C3EB8E1-4060-C543-B007-C9C2D1ACDBE0}" destId="{D6D46E9D-6F76-9F40-A9BD-73FEA1F80AE8}" srcOrd="1" destOrd="0" parTransId="{C837D670-4BAB-FD45-AEDF-4044A59C32D9}" sibTransId="{86DC968E-92A1-084A-AC27-208C8ABFAEA3}"/>
    <dgm:cxn modelId="{0C7E2397-C9C4-AE4A-9D4F-A2F425B8C0F0}" type="presOf" srcId="{8CF064D9-4C66-E649-86E2-975A355E0755}" destId="{BEBA9C92-E452-7649-9EF6-7DF69C1ECF62}" srcOrd="0" destOrd="0" presId="urn:microsoft.com/office/officeart/2005/8/layout/hierarchy1"/>
    <dgm:cxn modelId="{C2F62E97-B46B-DF4C-A395-1F95F44F6992}" type="presOf" srcId="{94134B4D-11FC-4444-939B-E5863DAE59B6}" destId="{0199268E-4158-CD43-BF59-B2C40FE8AF0D}" srcOrd="0" destOrd="0" presId="urn:microsoft.com/office/officeart/2005/8/layout/hierarchy1"/>
    <dgm:cxn modelId="{B9D113A7-B404-2246-9981-4A0D0BA4AFF9}" type="presOf" srcId="{4BFCA868-E4E4-6641-85F9-E656CF33FB60}" destId="{2A094914-D87E-9746-BC3E-3A9067C60651}" srcOrd="0" destOrd="0" presId="urn:microsoft.com/office/officeart/2005/8/layout/hierarchy1"/>
    <dgm:cxn modelId="{5B21D3B6-34CB-1B43-956F-669B951D6E9B}" srcId="{19EC23B3-95B0-444D-89D8-4600B616E55F}" destId="{692F9FBA-5D9A-E04B-A9E0-8395C41A55D2}" srcOrd="0" destOrd="0" parTransId="{3DD9421D-C67E-404E-9BF1-D654D535A5EB}" sibTransId="{8103174E-5112-5347-B7F4-F9E55604FFC4}"/>
    <dgm:cxn modelId="{B431ECB6-D572-6641-ADFA-81946123BD77}" type="presOf" srcId="{692F9FBA-5D9A-E04B-A9E0-8395C41A55D2}" destId="{70C72E82-BE21-504C-8869-DE95E08EE899}" srcOrd="0" destOrd="0" presId="urn:microsoft.com/office/officeart/2005/8/layout/hierarchy1"/>
    <dgm:cxn modelId="{7BFDFFBF-0566-6F4B-84C4-115BEDA235E2}" srcId="{19EC23B3-95B0-444D-89D8-4600B616E55F}" destId="{C248397E-FE60-414E-B05E-6AD449480751}" srcOrd="1" destOrd="0" parTransId="{B5BD534F-83F4-3741-9230-75EF8C88371C}" sibTransId="{FC4D7AB0-6207-134D-918E-5319D8D99CD6}"/>
    <dgm:cxn modelId="{809BC8C7-7679-7C40-9BDE-851D06F8923B}" type="presOf" srcId="{E76C8A42-9FA6-F441-818A-3F1BBA279FB8}" destId="{A5685C79-90E1-C948-B582-0D2F378D59FF}" srcOrd="0" destOrd="0" presId="urn:microsoft.com/office/officeart/2005/8/layout/hierarchy1"/>
    <dgm:cxn modelId="{7D4976CC-9245-7A4E-8675-A9895187F91B}" type="presOf" srcId="{62E13904-759A-4A4F-A940-00F17E38727F}" destId="{FCD60EF9-B653-254E-8A60-5863165DD8D2}" srcOrd="0" destOrd="0" presId="urn:microsoft.com/office/officeart/2005/8/layout/hierarchy1"/>
    <dgm:cxn modelId="{CBFFC6D6-4241-8C4E-8603-855BA462597C}" srcId="{D6D46E9D-6F76-9F40-A9BD-73FEA1F80AE8}" destId="{A3D0D670-7731-CC40-B7F5-30699B2678E3}" srcOrd="3" destOrd="0" parTransId="{BC77A748-A885-0046-B558-BE8C65A8FA20}" sibTransId="{8920B269-9E1B-C540-9AF9-42BBEDEAABF4}"/>
    <dgm:cxn modelId="{CCE4CFDC-0576-6844-95EB-439A60E218DD}" srcId="{D6D46E9D-6F76-9F40-A9BD-73FEA1F80AE8}" destId="{776F2E4C-6720-B24F-8277-3978680CE65A}" srcOrd="1" destOrd="0" parTransId="{E76C8A42-9FA6-F441-818A-3F1BBA279FB8}" sibTransId="{BD2EF2C6-4BFD-FA4F-8CA6-46F364B7C1C4}"/>
    <dgm:cxn modelId="{FFF642E5-DEC9-074E-B539-DC2E856B2666}" type="presOf" srcId="{090DD76E-CFD2-664E-9A44-508A77480ABF}" destId="{72CC7F47-3685-DC4C-BB23-9A23CD5BD474}" srcOrd="0" destOrd="0" presId="urn:microsoft.com/office/officeart/2005/8/layout/hierarchy1"/>
    <dgm:cxn modelId="{5CA0D8EE-8901-4142-9979-446DFFB1A4BD}" srcId="{DF495340-F976-8144-903E-A461BFD0DA94}" destId="{9C3EB8E1-4060-C543-B007-C9C2D1ACDBE0}" srcOrd="0" destOrd="0" parTransId="{55E99923-1193-2F47-BF07-79F25FC4B4DC}" sibTransId="{72B87BEB-441B-0243-B20D-EA321F5A0DEC}"/>
    <dgm:cxn modelId="{8B24A8F5-7D71-0B44-8DC4-B386DCB2301F}" srcId="{D6D46E9D-6F76-9F40-A9BD-73FEA1F80AE8}" destId="{C5ED1504-12D7-1049-B2EB-EE456114C545}" srcOrd="0" destOrd="0" parTransId="{1D2325FD-3F21-8C42-A76A-5FBADD8E4420}" sibTransId="{95D3FB7F-ADA2-8F4C-A104-92FD2EF136DD}"/>
    <dgm:cxn modelId="{F4E41EFB-C779-4D40-97F4-BE6E24E547FC}" type="presOf" srcId="{F8E9380B-58F1-C547-B8B4-AC93BFA7ACF7}" destId="{C93B1DB2-2F0A-DE40-A903-06FB5205BFE1}" srcOrd="0" destOrd="0" presId="urn:microsoft.com/office/officeart/2005/8/layout/hierarchy1"/>
    <dgm:cxn modelId="{F19766FE-C953-EE40-859C-412E522E1E37}" type="presOf" srcId="{C248397E-FE60-414E-B05E-6AD449480751}" destId="{A470EAC6-5145-A54B-A23D-6C6842A13023}" srcOrd="0" destOrd="0" presId="urn:microsoft.com/office/officeart/2005/8/layout/hierarchy1"/>
    <dgm:cxn modelId="{AF834EFF-2A44-C64F-9F08-677A30F96B3B}" type="presOf" srcId="{B5BD534F-83F4-3741-9230-75EF8C88371C}" destId="{6F636759-7CE5-6C47-A04A-409143102BCF}" srcOrd="0" destOrd="0" presId="urn:microsoft.com/office/officeart/2005/8/layout/hierarchy1"/>
    <dgm:cxn modelId="{776182F4-5CC0-2941-8DB5-34C6E60BC1AD}" type="presParOf" srcId="{EEB82126-27CB-7545-BE32-7EA326C9B1C3}" destId="{A7F5A439-AC60-6A41-A6F3-3D066E801629}" srcOrd="0" destOrd="0" presId="urn:microsoft.com/office/officeart/2005/8/layout/hierarchy1"/>
    <dgm:cxn modelId="{36142718-B0C4-0A4C-8F68-3D0E9B29EBF8}" type="presParOf" srcId="{A7F5A439-AC60-6A41-A6F3-3D066E801629}" destId="{49D2C1E8-07BF-1D44-BCF3-9C33EA5A9563}" srcOrd="0" destOrd="0" presId="urn:microsoft.com/office/officeart/2005/8/layout/hierarchy1"/>
    <dgm:cxn modelId="{769BB46C-722A-B542-846B-FEC835E35032}" type="presParOf" srcId="{49D2C1E8-07BF-1D44-BCF3-9C33EA5A9563}" destId="{22E87D7C-857E-044E-BA75-D0B3C87B9389}" srcOrd="0" destOrd="0" presId="urn:microsoft.com/office/officeart/2005/8/layout/hierarchy1"/>
    <dgm:cxn modelId="{71D71133-60C1-7B46-ADD4-D021AEAE0366}" type="presParOf" srcId="{49D2C1E8-07BF-1D44-BCF3-9C33EA5A9563}" destId="{5EFBA66C-523D-BD42-AF36-937278E41488}" srcOrd="1" destOrd="0" presId="urn:microsoft.com/office/officeart/2005/8/layout/hierarchy1"/>
    <dgm:cxn modelId="{9C79E003-04B8-D141-9E3E-76972BF7D1CB}" type="presParOf" srcId="{A7F5A439-AC60-6A41-A6F3-3D066E801629}" destId="{70C9DC51-669D-B940-BBEF-8324186A64C7}" srcOrd="1" destOrd="0" presId="urn:microsoft.com/office/officeart/2005/8/layout/hierarchy1"/>
    <dgm:cxn modelId="{433D54A4-1CC0-1C49-8E4F-E531C4B061B8}" type="presParOf" srcId="{70C9DC51-669D-B940-BBEF-8324186A64C7}" destId="{5B6826FA-B947-764E-8657-0DCC78E05AE9}" srcOrd="0" destOrd="0" presId="urn:microsoft.com/office/officeart/2005/8/layout/hierarchy1"/>
    <dgm:cxn modelId="{1C6ABB41-FDCF-D240-9801-3AAE9EB3CA93}" type="presParOf" srcId="{70C9DC51-669D-B940-BBEF-8324186A64C7}" destId="{296373D1-F154-9F4A-871D-E8A47C298323}" srcOrd="1" destOrd="0" presId="urn:microsoft.com/office/officeart/2005/8/layout/hierarchy1"/>
    <dgm:cxn modelId="{09BEF984-3A3F-1049-85FE-5D337F8D0BE6}" type="presParOf" srcId="{296373D1-F154-9F4A-871D-E8A47C298323}" destId="{AEA89384-9620-5540-A19E-7F9E1DB03013}" srcOrd="0" destOrd="0" presId="urn:microsoft.com/office/officeart/2005/8/layout/hierarchy1"/>
    <dgm:cxn modelId="{71653E1F-0E3E-5C47-8A78-58ACB3E22372}" type="presParOf" srcId="{AEA89384-9620-5540-A19E-7F9E1DB03013}" destId="{4EBE2E28-8028-7241-9677-FBFD7D02C814}" srcOrd="0" destOrd="0" presId="urn:microsoft.com/office/officeart/2005/8/layout/hierarchy1"/>
    <dgm:cxn modelId="{8C1C0BCF-D503-1E4A-BC80-FC91ACAA485E}" type="presParOf" srcId="{AEA89384-9620-5540-A19E-7F9E1DB03013}" destId="{F0BAB790-828E-DA42-8096-15CD632C1ACD}" srcOrd="1" destOrd="0" presId="urn:microsoft.com/office/officeart/2005/8/layout/hierarchy1"/>
    <dgm:cxn modelId="{E4F6FB23-FA91-E94B-9C64-84B1C389F5DE}" type="presParOf" srcId="{296373D1-F154-9F4A-871D-E8A47C298323}" destId="{298A7F48-8BFD-D14C-B55B-69093B53C5EE}" srcOrd="1" destOrd="0" presId="urn:microsoft.com/office/officeart/2005/8/layout/hierarchy1"/>
    <dgm:cxn modelId="{4FED5838-B540-0A41-8A2D-DAE78514EEC2}" type="presParOf" srcId="{298A7F48-8BFD-D14C-B55B-69093B53C5EE}" destId="{D081D1E8-10D5-7148-8CF0-0BED07B3DC34}" srcOrd="0" destOrd="0" presId="urn:microsoft.com/office/officeart/2005/8/layout/hierarchy1"/>
    <dgm:cxn modelId="{4B9370D0-E5D2-F14B-95D8-A636F4F7E957}" type="presParOf" srcId="{298A7F48-8BFD-D14C-B55B-69093B53C5EE}" destId="{28112EC7-6E7A-7A4D-AF52-2CCA93216D4E}" srcOrd="1" destOrd="0" presId="urn:microsoft.com/office/officeart/2005/8/layout/hierarchy1"/>
    <dgm:cxn modelId="{7DBE7D6B-CE51-C94F-A43B-8919393F0EE8}" type="presParOf" srcId="{28112EC7-6E7A-7A4D-AF52-2CCA93216D4E}" destId="{9D94D6A1-E041-094D-B150-37F7B61102F4}" srcOrd="0" destOrd="0" presId="urn:microsoft.com/office/officeart/2005/8/layout/hierarchy1"/>
    <dgm:cxn modelId="{B54EC8F2-C3F7-3843-9B93-FBA2F0F565C2}" type="presParOf" srcId="{9D94D6A1-E041-094D-B150-37F7B61102F4}" destId="{75485830-164E-DC48-863A-493DA3D1A019}" srcOrd="0" destOrd="0" presId="urn:microsoft.com/office/officeart/2005/8/layout/hierarchy1"/>
    <dgm:cxn modelId="{AC0F1773-36D7-1C48-B640-E0FC7EF50EBC}" type="presParOf" srcId="{9D94D6A1-E041-094D-B150-37F7B61102F4}" destId="{BF5A1428-01B7-204B-8A1E-8EC3348D26E0}" srcOrd="1" destOrd="0" presId="urn:microsoft.com/office/officeart/2005/8/layout/hierarchy1"/>
    <dgm:cxn modelId="{551729FA-2C59-9A4F-9C78-ED4582DAC78F}" type="presParOf" srcId="{28112EC7-6E7A-7A4D-AF52-2CCA93216D4E}" destId="{244A6273-5F8E-784B-ADB5-824E98F0E84E}" srcOrd="1" destOrd="0" presId="urn:microsoft.com/office/officeart/2005/8/layout/hierarchy1"/>
    <dgm:cxn modelId="{113143B2-4720-B94E-9403-37575238BA0B}" type="presParOf" srcId="{298A7F48-8BFD-D14C-B55B-69093B53C5EE}" destId="{72CC7F47-3685-DC4C-BB23-9A23CD5BD474}" srcOrd="2" destOrd="0" presId="urn:microsoft.com/office/officeart/2005/8/layout/hierarchy1"/>
    <dgm:cxn modelId="{5D8F7FD0-8A15-974F-8DE8-948047032124}" type="presParOf" srcId="{298A7F48-8BFD-D14C-B55B-69093B53C5EE}" destId="{2A4F7E25-FDA7-0146-B1CA-085B6C43039E}" srcOrd="3" destOrd="0" presId="urn:microsoft.com/office/officeart/2005/8/layout/hierarchy1"/>
    <dgm:cxn modelId="{05BF418D-D155-764E-A69C-0E9AF60824EA}" type="presParOf" srcId="{2A4F7E25-FDA7-0146-B1CA-085B6C43039E}" destId="{C2B92CFA-6186-B54D-9056-132A9EE22482}" srcOrd="0" destOrd="0" presId="urn:microsoft.com/office/officeart/2005/8/layout/hierarchy1"/>
    <dgm:cxn modelId="{F87BEED1-0949-CF45-A6BC-13D0AB5AF535}" type="presParOf" srcId="{C2B92CFA-6186-B54D-9056-132A9EE22482}" destId="{C68D3BAE-230C-CB46-B4B9-F9993011D48C}" srcOrd="0" destOrd="0" presId="urn:microsoft.com/office/officeart/2005/8/layout/hierarchy1"/>
    <dgm:cxn modelId="{EC1EEAA1-5314-094F-B8B1-E78DC481D486}" type="presParOf" srcId="{C2B92CFA-6186-B54D-9056-132A9EE22482}" destId="{0199268E-4158-CD43-BF59-B2C40FE8AF0D}" srcOrd="1" destOrd="0" presId="urn:microsoft.com/office/officeart/2005/8/layout/hierarchy1"/>
    <dgm:cxn modelId="{DCC8BAB7-3805-CC42-B26E-3CBF0D47848C}" type="presParOf" srcId="{2A4F7E25-FDA7-0146-B1CA-085B6C43039E}" destId="{2D04AFF3-0DC7-1D48-86C9-52244458207B}" srcOrd="1" destOrd="0" presId="urn:microsoft.com/office/officeart/2005/8/layout/hierarchy1"/>
    <dgm:cxn modelId="{01AACDD0-3826-1843-8314-3EAC7AE83868}" type="presParOf" srcId="{298A7F48-8BFD-D14C-B55B-69093B53C5EE}" destId="{FCD60EF9-B653-254E-8A60-5863165DD8D2}" srcOrd="4" destOrd="0" presId="urn:microsoft.com/office/officeart/2005/8/layout/hierarchy1"/>
    <dgm:cxn modelId="{5B4B5180-F842-B946-92B4-EDF57AF99ED1}" type="presParOf" srcId="{298A7F48-8BFD-D14C-B55B-69093B53C5EE}" destId="{B1639C91-D78E-2D4F-BE0F-4E26330F271E}" srcOrd="5" destOrd="0" presId="urn:microsoft.com/office/officeart/2005/8/layout/hierarchy1"/>
    <dgm:cxn modelId="{72340E26-AB07-AE4E-920D-B0EF7972B8BB}" type="presParOf" srcId="{B1639C91-D78E-2D4F-BE0F-4E26330F271E}" destId="{5B43E087-0D8C-8F4F-A5FF-B13C5C996D5B}" srcOrd="0" destOrd="0" presId="urn:microsoft.com/office/officeart/2005/8/layout/hierarchy1"/>
    <dgm:cxn modelId="{601ACB64-559C-4E46-8A3F-7DCE8D4AE127}" type="presParOf" srcId="{5B43E087-0D8C-8F4F-A5FF-B13C5C996D5B}" destId="{C253D409-C94E-CE4D-ADA1-BF40C12D4496}" srcOrd="0" destOrd="0" presId="urn:microsoft.com/office/officeart/2005/8/layout/hierarchy1"/>
    <dgm:cxn modelId="{B868A8D8-1E45-6B4E-9C07-5724171D78EF}" type="presParOf" srcId="{5B43E087-0D8C-8F4F-A5FF-B13C5C996D5B}" destId="{C93B1DB2-2F0A-DE40-A903-06FB5205BFE1}" srcOrd="1" destOrd="0" presId="urn:microsoft.com/office/officeart/2005/8/layout/hierarchy1"/>
    <dgm:cxn modelId="{0B321053-E169-CA44-BF85-8B448E0D18DA}" type="presParOf" srcId="{B1639C91-D78E-2D4F-BE0F-4E26330F271E}" destId="{A132B542-3DED-CB46-97AF-C91E5E4BDA35}" srcOrd="1" destOrd="0" presId="urn:microsoft.com/office/officeart/2005/8/layout/hierarchy1"/>
    <dgm:cxn modelId="{471278EB-D76B-7C4D-8B86-55BDD4DE3FDF}" type="presParOf" srcId="{70C9DC51-669D-B940-BBEF-8324186A64C7}" destId="{841067F0-8D7A-314A-B2FD-0E5204B86A91}" srcOrd="2" destOrd="0" presId="urn:microsoft.com/office/officeart/2005/8/layout/hierarchy1"/>
    <dgm:cxn modelId="{FF012878-8C2D-4E47-B0B3-6C37BB5A93E8}" type="presParOf" srcId="{70C9DC51-669D-B940-BBEF-8324186A64C7}" destId="{E4157F0F-7459-EF48-9670-03CC64E92229}" srcOrd="3" destOrd="0" presId="urn:microsoft.com/office/officeart/2005/8/layout/hierarchy1"/>
    <dgm:cxn modelId="{43ED5643-0F99-B244-BEC0-6106AB32AD7E}" type="presParOf" srcId="{E4157F0F-7459-EF48-9670-03CC64E92229}" destId="{60D2D79F-5293-3E4F-8168-FB44C5D76856}" srcOrd="0" destOrd="0" presId="urn:microsoft.com/office/officeart/2005/8/layout/hierarchy1"/>
    <dgm:cxn modelId="{C0DC02AF-1F10-544F-9481-249086D3801F}" type="presParOf" srcId="{60D2D79F-5293-3E4F-8168-FB44C5D76856}" destId="{86A4595E-F0BE-C34B-B376-90F92996BA70}" srcOrd="0" destOrd="0" presId="urn:microsoft.com/office/officeart/2005/8/layout/hierarchy1"/>
    <dgm:cxn modelId="{E82343C4-0EA1-7D4B-8D86-E2D50BAE94D3}" type="presParOf" srcId="{60D2D79F-5293-3E4F-8168-FB44C5D76856}" destId="{BAF246F5-1DA1-6848-BD53-6855F0DBE5CE}" srcOrd="1" destOrd="0" presId="urn:microsoft.com/office/officeart/2005/8/layout/hierarchy1"/>
    <dgm:cxn modelId="{6DCD565B-2926-BD40-9BD4-5C17D59CE041}" type="presParOf" srcId="{E4157F0F-7459-EF48-9670-03CC64E92229}" destId="{8D3D5EFF-01AD-C44C-9C0F-9B1A03B489DF}" srcOrd="1" destOrd="0" presId="urn:microsoft.com/office/officeart/2005/8/layout/hierarchy1"/>
    <dgm:cxn modelId="{57956F62-7E45-2A4F-AEFA-57AE0784D3A2}" type="presParOf" srcId="{8D3D5EFF-01AD-C44C-9C0F-9B1A03B489DF}" destId="{A37B0BC1-C17D-4841-85E6-E62F9A6FEF4C}" srcOrd="0" destOrd="0" presId="urn:microsoft.com/office/officeart/2005/8/layout/hierarchy1"/>
    <dgm:cxn modelId="{0DD3DD2B-114E-D14F-B20D-F719F10A3BE0}" type="presParOf" srcId="{8D3D5EFF-01AD-C44C-9C0F-9B1A03B489DF}" destId="{4BD14504-1B84-0747-9E36-2D98E7F74A27}" srcOrd="1" destOrd="0" presId="urn:microsoft.com/office/officeart/2005/8/layout/hierarchy1"/>
    <dgm:cxn modelId="{C0284450-FEE8-0F4C-AD92-14EE3B49B116}" type="presParOf" srcId="{4BD14504-1B84-0747-9E36-2D98E7F74A27}" destId="{B76001AB-631E-BC41-8962-2B1CDCBEFB5E}" srcOrd="0" destOrd="0" presId="urn:microsoft.com/office/officeart/2005/8/layout/hierarchy1"/>
    <dgm:cxn modelId="{642F0207-EC7B-E749-AE91-2C34B3FF1357}" type="presParOf" srcId="{B76001AB-631E-BC41-8962-2B1CDCBEFB5E}" destId="{E87DF204-BAB5-804A-887F-8A061FDF71AC}" srcOrd="0" destOrd="0" presId="urn:microsoft.com/office/officeart/2005/8/layout/hierarchy1"/>
    <dgm:cxn modelId="{445F0310-30D7-714E-8A70-4B81B99A640E}" type="presParOf" srcId="{B76001AB-631E-BC41-8962-2B1CDCBEFB5E}" destId="{A65453C5-A5FF-304E-A3B6-57AF075D8EE6}" srcOrd="1" destOrd="0" presId="urn:microsoft.com/office/officeart/2005/8/layout/hierarchy1"/>
    <dgm:cxn modelId="{F636FF5B-E817-AD48-83A7-DD9CDEB58D77}" type="presParOf" srcId="{4BD14504-1B84-0747-9E36-2D98E7F74A27}" destId="{5A0702BB-091A-1B43-9AEA-4CCE8E16FC66}" srcOrd="1" destOrd="0" presId="urn:microsoft.com/office/officeart/2005/8/layout/hierarchy1"/>
    <dgm:cxn modelId="{C26EAE7C-89EE-C844-ADCF-CE00948F67A0}" type="presParOf" srcId="{8D3D5EFF-01AD-C44C-9C0F-9B1A03B489DF}" destId="{A5685C79-90E1-C948-B582-0D2F378D59FF}" srcOrd="2" destOrd="0" presId="urn:microsoft.com/office/officeart/2005/8/layout/hierarchy1"/>
    <dgm:cxn modelId="{CF759464-A256-F84D-B0F5-0ECA9F90C0CF}" type="presParOf" srcId="{8D3D5EFF-01AD-C44C-9C0F-9B1A03B489DF}" destId="{9F86C665-4C2D-1543-AEE2-A1D1145B3B95}" srcOrd="3" destOrd="0" presId="urn:microsoft.com/office/officeart/2005/8/layout/hierarchy1"/>
    <dgm:cxn modelId="{9192CE4F-C4F0-5F4D-9417-C8F5E91B762F}" type="presParOf" srcId="{9F86C665-4C2D-1543-AEE2-A1D1145B3B95}" destId="{7A7F8B8D-B7AD-7F4E-B319-16C9254E0F86}" srcOrd="0" destOrd="0" presId="urn:microsoft.com/office/officeart/2005/8/layout/hierarchy1"/>
    <dgm:cxn modelId="{C9BE8AE1-1EA7-444B-B5B2-F1CD60BB76A5}" type="presParOf" srcId="{7A7F8B8D-B7AD-7F4E-B319-16C9254E0F86}" destId="{A08B5FE2-1C18-8844-9DF2-6C7E8176F65A}" srcOrd="0" destOrd="0" presId="urn:microsoft.com/office/officeart/2005/8/layout/hierarchy1"/>
    <dgm:cxn modelId="{65B93362-E079-A24C-B4C4-1DC04A780FB0}" type="presParOf" srcId="{7A7F8B8D-B7AD-7F4E-B319-16C9254E0F86}" destId="{D84A072A-D31C-A342-A622-C2168DA60592}" srcOrd="1" destOrd="0" presId="urn:microsoft.com/office/officeart/2005/8/layout/hierarchy1"/>
    <dgm:cxn modelId="{D69744B5-2E18-6E44-AA18-59C00EEF3553}" type="presParOf" srcId="{9F86C665-4C2D-1543-AEE2-A1D1145B3B95}" destId="{9FF6C6CA-53FB-1446-BEA0-4AA6C59B1F17}" srcOrd="1" destOrd="0" presId="urn:microsoft.com/office/officeart/2005/8/layout/hierarchy1"/>
    <dgm:cxn modelId="{966103CB-5756-DC4F-9689-54CB0648D47B}" type="presParOf" srcId="{8D3D5EFF-01AD-C44C-9C0F-9B1A03B489DF}" destId="{79947B02-9A95-9445-8896-F3643ABC85C5}" srcOrd="4" destOrd="0" presId="urn:microsoft.com/office/officeart/2005/8/layout/hierarchy1"/>
    <dgm:cxn modelId="{BB34FAAB-38CC-9744-86ED-B5FFBB048967}" type="presParOf" srcId="{8D3D5EFF-01AD-C44C-9C0F-9B1A03B489DF}" destId="{45F0EA7F-0D6E-2A49-9436-C2360DF9EC63}" srcOrd="5" destOrd="0" presId="urn:microsoft.com/office/officeart/2005/8/layout/hierarchy1"/>
    <dgm:cxn modelId="{EFD1C689-0923-584C-86B6-3074DBACF0FC}" type="presParOf" srcId="{45F0EA7F-0D6E-2A49-9436-C2360DF9EC63}" destId="{95FFFB71-0CB9-2547-8BE3-0B2C2A883FD5}" srcOrd="0" destOrd="0" presId="urn:microsoft.com/office/officeart/2005/8/layout/hierarchy1"/>
    <dgm:cxn modelId="{AA04B053-C4F4-C849-8D32-72FC70383B0B}" type="presParOf" srcId="{95FFFB71-0CB9-2547-8BE3-0B2C2A883FD5}" destId="{12957037-A52B-B24F-9C3E-0B499F9FD0A6}" srcOrd="0" destOrd="0" presId="urn:microsoft.com/office/officeart/2005/8/layout/hierarchy1"/>
    <dgm:cxn modelId="{F0FB84F5-D769-BB49-9180-F4046B570CFC}" type="presParOf" srcId="{95FFFB71-0CB9-2547-8BE3-0B2C2A883FD5}" destId="{2A094914-D87E-9746-BC3E-3A9067C60651}" srcOrd="1" destOrd="0" presId="urn:microsoft.com/office/officeart/2005/8/layout/hierarchy1"/>
    <dgm:cxn modelId="{B67EE614-FE95-5946-AD77-0E1C630DDA72}" type="presParOf" srcId="{45F0EA7F-0D6E-2A49-9436-C2360DF9EC63}" destId="{A61D130E-6B8C-B14C-A614-84E2DE88B9CA}" srcOrd="1" destOrd="0" presId="urn:microsoft.com/office/officeart/2005/8/layout/hierarchy1"/>
    <dgm:cxn modelId="{68FE293F-08E2-CB4A-91F6-5AE2FF5EF6D1}" type="presParOf" srcId="{8D3D5EFF-01AD-C44C-9C0F-9B1A03B489DF}" destId="{64079600-D5AD-2C42-9442-B4F0529DD0FC}" srcOrd="6" destOrd="0" presId="urn:microsoft.com/office/officeart/2005/8/layout/hierarchy1"/>
    <dgm:cxn modelId="{051C8815-995B-8D4D-ABAE-B81E62FE0D71}" type="presParOf" srcId="{8D3D5EFF-01AD-C44C-9C0F-9B1A03B489DF}" destId="{AD78A38E-833F-2449-A716-1E68C9E76E18}" srcOrd="7" destOrd="0" presId="urn:microsoft.com/office/officeart/2005/8/layout/hierarchy1"/>
    <dgm:cxn modelId="{274D0CFB-BB4F-2444-8531-876E0FEEFDC8}" type="presParOf" srcId="{AD78A38E-833F-2449-A716-1E68C9E76E18}" destId="{16F74975-0B72-B542-BF1C-9DDB3127FBE5}" srcOrd="0" destOrd="0" presId="urn:microsoft.com/office/officeart/2005/8/layout/hierarchy1"/>
    <dgm:cxn modelId="{4D46990E-D08B-224C-BE5E-23176C8A40CD}" type="presParOf" srcId="{16F74975-0B72-B542-BF1C-9DDB3127FBE5}" destId="{2A36033E-DF6C-D648-A7C2-ADAB84A576C5}" srcOrd="0" destOrd="0" presId="urn:microsoft.com/office/officeart/2005/8/layout/hierarchy1"/>
    <dgm:cxn modelId="{8B3AC19D-DCDA-2244-8300-F19796A24152}" type="presParOf" srcId="{16F74975-0B72-B542-BF1C-9DDB3127FBE5}" destId="{A4497BCB-0722-FB49-9DC9-B73F2F2062F1}" srcOrd="1" destOrd="0" presId="urn:microsoft.com/office/officeart/2005/8/layout/hierarchy1"/>
    <dgm:cxn modelId="{6C1D94C8-5B69-3341-AB94-A57B43C654E6}" type="presParOf" srcId="{AD78A38E-833F-2449-A716-1E68C9E76E18}" destId="{672D9DC2-2620-5847-AB06-BEC1F3C3D8E9}" srcOrd="1" destOrd="0" presId="urn:microsoft.com/office/officeart/2005/8/layout/hierarchy1"/>
    <dgm:cxn modelId="{C7BED8C9-0B6C-5643-ACF3-CE59AF42D119}" type="presParOf" srcId="{70C9DC51-669D-B940-BBEF-8324186A64C7}" destId="{BEBA9C92-E452-7649-9EF6-7DF69C1ECF62}" srcOrd="4" destOrd="0" presId="urn:microsoft.com/office/officeart/2005/8/layout/hierarchy1"/>
    <dgm:cxn modelId="{DAE82545-D0CB-5149-9EEB-4A3C4C56FE0D}" type="presParOf" srcId="{70C9DC51-669D-B940-BBEF-8324186A64C7}" destId="{ECB9AA77-10EA-F04B-97DA-0231A85420A6}" srcOrd="5" destOrd="0" presId="urn:microsoft.com/office/officeart/2005/8/layout/hierarchy1"/>
    <dgm:cxn modelId="{697F95C8-B35F-B640-B4CC-0BED16EEEF37}" type="presParOf" srcId="{ECB9AA77-10EA-F04B-97DA-0231A85420A6}" destId="{F78AD416-963F-CB45-A0AF-AD5752468272}" srcOrd="0" destOrd="0" presId="urn:microsoft.com/office/officeart/2005/8/layout/hierarchy1"/>
    <dgm:cxn modelId="{3F642324-4DAB-5F44-966F-D827E1BE7F4F}" type="presParOf" srcId="{F78AD416-963F-CB45-A0AF-AD5752468272}" destId="{33165EC9-1024-E349-A144-C7A62B064B51}" srcOrd="0" destOrd="0" presId="urn:microsoft.com/office/officeart/2005/8/layout/hierarchy1"/>
    <dgm:cxn modelId="{955D14DD-9B26-C041-83B7-E8E347D21352}" type="presParOf" srcId="{F78AD416-963F-CB45-A0AF-AD5752468272}" destId="{11F49A73-B8C9-EA45-BDDB-C6C620081EEC}" srcOrd="1" destOrd="0" presId="urn:microsoft.com/office/officeart/2005/8/layout/hierarchy1"/>
    <dgm:cxn modelId="{218F4B8E-DBA8-7447-8D75-FF277825144A}" type="presParOf" srcId="{ECB9AA77-10EA-F04B-97DA-0231A85420A6}" destId="{ED9BE1B4-3D02-D14F-AFA1-F34C558686B1}" srcOrd="1" destOrd="0" presId="urn:microsoft.com/office/officeart/2005/8/layout/hierarchy1"/>
    <dgm:cxn modelId="{36EF1A55-3D71-F046-97AB-FD7B0986DF8B}" type="presParOf" srcId="{ED9BE1B4-3D02-D14F-AFA1-F34C558686B1}" destId="{1A0673D8-4C9E-9E44-A7A4-728192184ED7}" srcOrd="0" destOrd="0" presId="urn:microsoft.com/office/officeart/2005/8/layout/hierarchy1"/>
    <dgm:cxn modelId="{2823F6C4-A12B-6F42-9F6C-6EB4A6AD7606}" type="presParOf" srcId="{ED9BE1B4-3D02-D14F-AFA1-F34C558686B1}" destId="{E496E613-24CD-8F4E-8CE2-5F2A52D31ECA}" srcOrd="1" destOrd="0" presId="urn:microsoft.com/office/officeart/2005/8/layout/hierarchy1"/>
    <dgm:cxn modelId="{E0404117-BEB1-CE44-925E-76C7C622A0B6}" type="presParOf" srcId="{E496E613-24CD-8F4E-8CE2-5F2A52D31ECA}" destId="{CB4ABC8C-4AFD-0C4E-96F4-2BC5DF005F90}" srcOrd="0" destOrd="0" presId="urn:microsoft.com/office/officeart/2005/8/layout/hierarchy1"/>
    <dgm:cxn modelId="{AA7FC797-0610-3E4F-BD75-9D139265CBFF}" type="presParOf" srcId="{CB4ABC8C-4AFD-0C4E-96F4-2BC5DF005F90}" destId="{002D6B45-119B-1648-9128-8D1AA6702581}" srcOrd="0" destOrd="0" presId="urn:microsoft.com/office/officeart/2005/8/layout/hierarchy1"/>
    <dgm:cxn modelId="{962C2C96-ADE2-054B-9885-53A6D1DD282B}" type="presParOf" srcId="{CB4ABC8C-4AFD-0C4E-96F4-2BC5DF005F90}" destId="{70C72E82-BE21-504C-8869-DE95E08EE899}" srcOrd="1" destOrd="0" presId="urn:microsoft.com/office/officeart/2005/8/layout/hierarchy1"/>
    <dgm:cxn modelId="{B8D12DD0-E6C9-EB4D-92CD-6F7291539CC9}" type="presParOf" srcId="{E496E613-24CD-8F4E-8CE2-5F2A52D31ECA}" destId="{B3701EDF-8DA5-6345-B5A8-2E50F3259DF3}" srcOrd="1" destOrd="0" presId="urn:microsoft.com/office/officeart/2005/8/layout/hierarchy1"/>
    <dgm:cxn modelId="{2BA9A8B9-846A-9943-8F33-258201A8B32F}" type="presParOf" srcId="{ED9BE1B4-3D02-D14F-AFA1-F34C558686B1}" destId="{6F636759-7CE5-6C47-A04A-409143102BCF}" srcOrd="2" destOrd="0" presId="urn:microsoft.com/office/officeart/2005/8/layout/hierarchy1"/>
    <dgm:cxn modelId="{7FF8D170-1FC2-834F-9A21-CB69BDD87DF2}" type="presParOf" srcId="{ED9BE1B4-3D02-D14F-AFA1-F34C558686B1}" destId="{00199789-C90D-6347-BA23-7BE61202DE5D}" srcOrd="3" destOrd="0" presId="urn:microsoft.com/office/officeart/2005/8/layout/hierarchy1"/>
    <dgm:cxn modelId="{7AA74637-58CD-4F40-AA00-13A95D78E214}" type="presParOf" srcId="{00199789-C90D-6347-BA23-7BE61202DE5D}" destId="{D26E0AAF-5608-E442-8326-40024DD8A1B5}" srcOrd="0" destOrd="0" presId="urn:microsoft.com/office/officeart/2005/8/layout/hierarchy1"/>
    <dgm:cxn modelId="{C1E0855D-1A97-EA4E-A6A4-55932A35CB75}" type="presParOf" srcId="{D26E0AAF-5608-E442-8326-40024DD8A1B5}" destId="{AB06F602-439F-AE42-ACB8-C3E5306CB8B6}" srcOrd="0" destOrd="0" presId="urn:microsoft.com/office/officeart/2005/8/layout/hierarchy1"/>
    <dgm:cxn modelId="{019B6D34-CF2D-1C44-A972-618A55859611}" type="presParOf" srcId="{D26E0AAF-5608-E442-8326-40024DD8A1B5}" destId="{A470EAC6-5145-A54B-A23D-6C6842A13023}" srcOrd="1" destOrd="0" presId="urn:microsoft.com/office/officeart/2005/8/layout/hierarchy1"/>
    <dgm:cxn modelId="{1DFBD468-7886-FD49-8450-E7450DABD483}" type="presParOf" srcId="{00199789-C90D-6347-BA23-7BE61202DE5D}" destId="{2B8AC915-D5A1-6641-9C56-5BF1E2817898}" srcOrd="1" destOrd="0" presId="urn:microsoft.com/office/officeart/2005/8/layout/hierarchy1"/>
    <dgm:cxn modelId="{B2396376-E2C6-F047-B4D9-479488D242CD}" type="presParOf" srcId="{ED9BE1B4-3D02-D14F-AFA1-F34C558686B1}" destId="{67FEEE07-844C-F441-B122-8EF6BC15A911}" srcOrd="4" destOrd="0" presId="urn:microsoft.com/office/officeart/2005/8/layout/hierarchy1"/>
    <dgm:cxn modelId="{F7C9DC76-E25F-1C42-8EF2-0AF48EAFB8BA}" type="presParOf" srcId="{ED9BE1B4-3D02-D14F-AFA1-F34C558686B1}" destId="{A57BA5F1-7DE6-A549-8CEC-C200AA825C9B}" srcOrd="5" destOrd="0" presId="urn:microsoft.com/office/officeart/2005/8/layout/hierarchy1"/>
    <dgm:cxn modelId="{040983B7-45EE-1748-A96A-6FB027D7C766}" type="presParOf" srcId="{A57BA5F1-7DE6-A549-8CEC-C200AA825C9B}" destId="{44436CA3-0E90-FA4B-9EE6-DB13753F5042}" srcOrd="0" destOrd="0" presId="urn:microsoft.com/office/officeart/2005/8/layout/hierarchy1"/>
    <dgm:cxn modelId="{C23A0832-3B84-FC44-9213-C569716EB1D1}" type="presParOf" srcId="{44436CA3-0E90-FA4B-9EE6-DB13753F5042}" destId="{BCF11591-F6DD-004A-A070-6C60F77B748C}" srcOrd="0" destOrd="0" presId="urn:microsoft.com/office/officeart/2005/8/layout/hierarchy1"/>
    <dgm:cxn modelId="{7C263CF5-963E-5A44-B38B-844980D3E3FE}" type="presParOf" srcId="{44436CA3-0E90-FA4B-9EE6-DB13753F5042}" destId="{2F7EA568-3FCB-0E48-AA0A-049E3AA4E2B5}" srcOrd="1" destOrd="0" presId="urn:microsoft.com/office/officeart/2005/8/layout/hierarchy1"/>
    <dgm:cxn modelId="{20C2F5C1-D7FB-1F49-800E-9C8354AF9CBC}" type="presParOf" srcId="{A57BA5F1-7DE6-A549-8CEC-C200AA825C9B}" destId="{F3237FBA-DCDB-4F48-88EB-9B3B185F53CA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FEEE07-844C-F441-B122-8EF6BC15A911}">
      <dsp:nvSpPr>
        <dsp:cNvPr id="0" name=""/>
        <dsp:cNvSpPr/>
      </dsp:nvSpPr>
      <dsp:spPr>
        <a:xfrm>
          <a:off x="8600013" y="2594111"/>
          <a:ext cx="987885" cy="25973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2842"/>
              </a:lnTo>
              <a:lnTo>
                <a:pt x="987885" y="172842"/>
              </a:lnTo>
              <a:lnTo>
                <a:pt x="987885" y="259737"/>
              </a:lnTo>
            </a:path>
          </a:pathLst>
        </a:custGeom>
        <a:noFill/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F636759-7CE5-6C47-A04A-409143102BCF}">
      <dsp:nvSpPr>
        <dsp:cNvPr id="0" name=""/>
        <dsp:cNvSpPr/>
      </dsp:nvSpPr>
      <dsp:spPr>
        <a:xfrm>
          <a:off x="8468769" y="2594111"/>
          <a:ext cx="131243" cy="272465"/>
        </a:xfrm>
        <a:custGeom>
          <a:avLst/>
          <a:gdLst/>
          <a:ahLst/>
          <a:cxnLst/>
          <a:rect l="0" t="0" r="0" b="0"/>
          <a:pathLst>
            <a:path>
              <a:moveTo>
                <a:pt x="131243" y="0"/>
              </a:moveTo>
              <a:lnTo>
                <a:pt x="131243" y="185571"/>
              </a:lnTo>
              <a:lnTo>
                <a:pt x="0" y="185571"/>
              </a:lnTo>
              <a:lnTo>
                <a:pt x="0" y="272465"/>
              </a:lnTo>
            </a:path>
          </a:pathLst>
        </a:custGeom>
        <a:noFill/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0673D8-4C9E-9E44-A7A4-728192184ED7}">
      <dsp:nvSpPr>
        <dsp:cNvPr id="0" name=""/>
        <dsp:cNvSpPr/>
      </dsp:nvSpPr>
      <dsp:spPr>
        <a:xfrm>
          <a:off x="7369553" y="2594111"/>
          <a:ext cx="1230459" cy="273144"/>
        </a:xfrm>
        <a:custGeom>
          <a:avLst/>
          <a:gdLst/>
          <a:ahLst/>
          <a:cxnLst/>
          <a:rect l="0" t="0" r="0" b="0"/>
          <a:pathLst>
            <a:path>
              <a:moveTo>
                <a:pt x="1230459" y="0"/>
              </a:moveTo>
              <a:lnTo>
                <a:pt x="1230459" y="186250"/>
              </a:lnTo>
              <a:lnTo>
                <a:pt x="0" y="186250"/>
              </a:lnTo>
              <a:lnTo>
                <a:pt x="0" y="273144"/>
              </a:lnTo>
            </a:path>
          </a:pathLst>
        </a:custGeom>
        <a:noFill/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EBA9C92-E452-7649-9EF6-7DF69C1ECF62}">
      <dsp:nvSpPr>
        <dsp:cNvPr id="0" name=""/>
        <dsp:cNvSpPr/>
      </dsp:nvSpPr>
      <dsp:spPr>
        <a:xfrm>
          <a:off x="5397683" y="1541002"/>
          <a:ext cx="3202329" cy="45748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70590"/>
              </a:lnTo>
              <a:lnTo>
                <a:pt x="3202329" y="370590"/>
              </a:lnTo>
              <a:lnTo>
                <a:pt x="3202329" y="457484"/>
              </a:lnTo>
            </a:path>
          </a:pathLst>
        </a:custGeom>
        <a:noFill/>
        <a:ln w="19050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4079600-D5AD-2C42-9442-B4F0529DD0FC}">
      <dsp:nvSpPr>
        <dsp:cNvPr id="0" name=""/>
        <dsp:cNvSpPr/>
      </dsp:nvSpPr>
      <dsp:spPr>
        <a:xfrm>
          <a:off x="4429282" y="2546104"/>
          <a:ext cx="2037161" cy="125515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68256"/>
              </a:lnTo>
              <a:lnTo>
                <a:pt x="2037161" y="1168256"/>
              </a:lnTo>
              <a:lnTo>
                <a:pt x="2037161" y="1255150"/>
              </a:lnTo>
            </a:path>
          </a:pathLst>
        </a:custGeom>
        <a:noFill/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9947B02-9A95-9445-8896-F3643ABC85C5}">
      <dsp:nvSpPr>
        <dsp:cNvPr id="0" name=""/>
        <dsp:cNvSpPr/>
      </dsp:nvSpPr>
      <dsp:spPr>
        <a:xfrm>
          <a:off x="4429282" y="2546104"/>
          <a:ext cx="734185" cy="125515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68256"/>
              </a:lnTo>
              <a:lnTo>
                <a:pt x="734185" y="1168256"/>
              </a:lnTo>
              <a:lnTo>
                <a:pt x="734185" y="1255150"/>
              </a:lnTo>
            </a:path>
          </a:pathLst>
        </a:custGeom>
        <a:noFill/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5685C79-90E1-C948-B582-0D2F378D59FF}">
      <dsp:nvSpPr>
        <dsp:cNvPr id="0" name=""/>
        <dsp:cNvSpPr/>
      </dsp:nvSpPr>
      <dsp:spPr>
        <a:xfrm>
          <a:off x="3901689" y="2546104"/>
          <a:ext cx="527593" cy="1255156"/>
        </a:xfrm>
        <a:custGeom>
          <a:avLst/>
          <a:gdLst/>
          <a:ahLst/>
          <a:cxnLst/>
          <a:rect l="0" t="0" r="0" b="0"/>
          <a:pathLst>
            <a:path>
              <a:moveTo>
                <a:pt x="527593" y="0"/>
              </a:moveTo>
              <a:lnTo>
                <a:pt x="527593" y="1168262"/>
              </a:lnTo>
              <a:lnTo>
                <a:pt x="0" y="1168262"/>
              </a:lnTo>
              <a:lnTo>
                <a:pt x="0" y="1255156"/>
              </a:lnTo>
            </a:path>
          </a:pathLst>
        </a:custGeom>
        <a:noFill/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37B0BC1-C17D-4841-85E6-E62F9A6FEF4C}">
      <dsp:nvSpPr>
        <dsp:cNvPr id="0" name=""/>
        <dsp:cNvSpPr/>
      </dsp:nvSpPr>
      <dsp:spPr>
        <a:xfrm>
          <a:off x="2528374" y="2546104"/>
          <a:ext cx="1900908" cy="1255168"/>
        </a:xfrm>
        <a:custGeom>
          <a:avLst/>
          <a:gdLst/>
          <a:ahLst/>
          <a:cxnLst/>
          <a:rect l="0" t="0" r="0" b="0"/>
          <a:pathLst>
            <a:path>
              <a:moveTo>
                <a:pt x="1900908" y="0"/>
              </a:moveTo>
              <a:lnTo>
                <a:pt x="1900908" y="1168274"/>
              </a:lnTo>
              <a:lnTo>
                <a:pt x="0" y="1168274"/>
              </a:lnTo>
              <a:lnTo>
                <a:pt x="0" y="1255168"/>
              </a:lnTo>
            </a:path>
          </a:pathLst>
        </a:custGeom>
        <a:noFill/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41067F0-8D7A-314A-B2FD-0E5204B86A91}">
      <dsp:nvSpPr>
        <dsp:cNvPr id="0" name=""/>
        <dsp:cNvSpPr/>
      </dsp:nvSpPr>
      <dsp:spPr>
        <a:xfrm>
          <a:off x="4429282" y="1541002"/>
          <a:ext cx="968401" cy="409477"/>
        </a:xfrm>
        <a:custGeom>
          <a:avLst/>
          <a:gdLst/>
          <a:ahLst/>
          <a:cxnLst/>
          <a:rect l="0" t="0" r="0" b="0"/>
          <a:pathLst>
            <a:path>
              <a:moveTo>
                <a:pt x="968401" y="0"/>
              </a:moveTo>
              <a:lnTo>
                <a:pt x="968401" y="322582"/>
              </a:lnTo>
              <a:lnTo>
                <a:pt x="0" y="322582"/>
              </a:lnTo>
              <a:lnTo>
                <a:pt x="0" y="409477"/>
              </a:lnTo>
            </a:path>
          </a:pathLst>
        </a:custGeom>
        <a:noFill/>
        <a:ln w="19050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CD60EF9-B653-254E-8A60-5863165DD8D2}">
      <dsp:nvSpPr>
        <dsp:cNvPr id="0" name=""/>
        <dsp:cNvSpPr/>
      </dsp:nvSpPr>
      <dsp:spPr>
        <a:xfrm>
          <a:off x="1619662" y="2546813"/>
          <a:ext cx="1298604" cy="34037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3484"/>
              </a:lnTo>
              <a:lnTo>
                <a:pt x="1298604" y="253484"/>
              </a:lnTo>
              <a:lnTo>
                <a:pt x="1298604" y="340378"/>
              </a:lnTo>
            </a:path>
          </a:pathLst>
        </a:custGeom>
        <a:noFill/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2CC7F47-3685-DC4C-BB23-9A23CD5BD474}">
      <dsp:nvSpPr>
        <dsp:cNvPr id="0" name=""/>
        <dsp:cNvSpPr/>
      </dsp:nvSpPr>
      <dsp:spPr>
        <a:xfrm>
          <a:off x="1619662" y="2546813"/>
          <a:ext cx="116676" cy="33864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1751"/>
              </a:lnTo>
              <a:lnTo>
                <a:pt x="116676" y="251751"/>
              </a:lnTo>
              <a:lnTo>
                <a:pt x="116676" y="338645"/>
              </a:lnTo>
            </a:path>
          </a:pathLst>
        </a:custGeom>
        <a:noFill/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81D1E8-10D5-7148-8CF0-0BED07B3DC34}">
      <dsp:nvSpPr>
        <dsp:cNvPr id="0" name=""/>
        <dsp:cNvSpPr/>
      </dsp:nvSpPr>
      <dsp:spPr>
        <a:xfrm>
          <a:off x="571567" y="2546813"/>
          <a:ext cx="1048095" cy="338645"/>
        </a:xfrm>
        <a:custGeom>
          <a:avLst/>
          <a:gdLst/>
          <a:ahLst/>
          <a:cxnLst/>
          <a:rect l="0" t="0" r="0" b="0"/>
          <a:pathLst>
            <a:path>
              <a:moveTo>
                <a:pt x="1048095" y="0"/>
              </a:moveTo>
              <a:lnTo>
                <a:pt x="1048095" y="251751"/>
              </a:lnTo>
              <a:lnTo>
                <a:pt x="0" y="251751"/>
              </a:lnTo>
              <a:lnTo>
                <a:pt x="0" y="338645"/>
              </a:lnTo>
            </a:path>
          </a:pathLst>
        </a:custGeom>
        <a:noFill/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B6826FA-B947-764E-8657-0DCC78E05AE9}">
      <dsp:nvSpPr>
        <dsp:cNvPr id="0" name=""/>
        <dsp:cNvSpPr/>
      </dsp:nvSpPr>
      <dsp:spPr>
        <a:xfrm>
          <a:off x="1619662" y="1541002"/>
          <a:ext cx="3778021" cy="410185"/>
        </a:xfrm>
        <a:custGeom>
          <a:avLst/>
          <a:gdLst/>
          <a:ahLst/>
          <a:cxnLst/>
          <a:rect l="0" t="0" r="0" b="0"/>
          <a:pathLst>
            <a:path>
              <a:moveTo>
                <a:pt x="3778021" y="0"/>
              </a:moveTo>
              <a:lnTo>
                <a:pt x="3778021" y="323291"/>
              </a:lnTo>
              <a:lnTo>
                <a:pt x="0" y="323291"/>
              </a:lnTo>
              <a:lnTo>
                <a:pt x="0" y="410185"/>
              </a:lnTo>
            </a:path>
          </a:pathLst>
        </a:custGeom>
        <a:noFill/>
        <a:ln w="19050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2E87D7C-857E-044E-BA75-D0B3C87B9389}">
      <dsp:nvSpPr>
        <dsp:cNvPr id="0" name=""/>
        <dsp:cNvSpPr/>
      </dsp:nvSpPr>
      <dsp:spPr>
        <a:xfrm>
          <a:off x="4928688" y="945378"/>
          <a:ext cx="937991" cy="595624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EFBA66C-523D-BD42-AF36-937278E41488}">
      <dsp:nvSpPr>
        <dsp:cNvPr id="0" name=""/>
        <dsp:cNvSpPr/>
      </dsp:nvSpPr>
      <dsp:spPr>
        <a:xfrm>
          <a:off x="5032909" y="1044388"/>
          <a:ext cx="937991" cy="59562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Dengue Epidemic</a:t>
          </a:r>
        </a:p>
      </dsp:txBody>
      <dsp:txXfrm>
        <a:off x="5050354" y="1061833"/>
        <a:ext cx="903101" cy="560734"/>
      </dsp:txXfrm>
    </dsp:sp>
    <dsp:sp modelId="{4EBE2E28-8028-7241-9677-FBFD7D02C814}">
      <dsp:nvSpPr>
        <dsp:cNvPr id="0" name=""/>
        <dsp:cNvSpPr/>
      </dsp:nvSpPr>
      <dsp:spPr>
        <a:xfrm>
          <a:off x="1150666" y="1951188"/>
          <a:ext cx="937991" cy="595624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0BAB790-828E-DA42-8096-15CD632C1ACD}">
      <dsp:nvSpPr>
        <dsp:cNvPr id="0" name=""/>
        <dsp:cNvSpPr/>
      </dsp:nvSpPr>
      <dsp:spPr>
        <a:xfrm>
          <a:off x="1254888" y="2050198"/>
          <a:ext cx="937991" cy="59562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Dengue Virus</a:t>
          </a:r>
        </a:p>
      </dsp:txBody>
      <dsp:txXfrm>
        <a:off x="1272333" y="2067643"/>
        <a:ext cx="903101" cy="560734"/>
      </dsp:txXfrm>
    </dsp:sp>
    <dsp:sp modelId="{75485830-164E-DC48-863A-493DA3D1A019}">
      <dsp:nvSpPr>
        <dsp:cNvPr id="0" name=""/>
        <dsp:cNvSpPr/>
      </dsp:nvSpPr>
      <dsp:spPr>
        <a:xfrm>
          <a:off x="102571" y="2885458"/>
          <a:ext cx="937991" cy="59562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5A1428-01B7-204B-8A1E-8EC3348D26E0}">
      <dsp:nvSpPr>
        <dsp:cNvPr id="0" name=""/>
        <dsp:cNvSpPr/>
      </dsp:nvSpPr>
      <dsp:spPr>
        <a:xfrm>
          <a:off x="206793" y="2984469"/>
          <a:ext cx="937991" cy="59562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Surveys of Dengue</a:t>
          </a:r>
        </a:p>
      </dsp:txBody>
      <dsp:txXfrm>
        <a:off x="224238" y="3001914"/>
        <a:ext cx="903101" cy="560734"/>
      </dsp:txXfrm>
    </dsp:sp>
    <dsp:sp modelId="{C68D3BAE-230C-CB46-B4B9-F9993011D48C}">
      <dsp:nvSpPr>
        <dsp:cNvPr id="0" name=""/>
        <dsp:cNvSpPr/>
      </dsp:nvSpPr>
      <dsp:spPr>
        <a:xfrm>
          <a:off x="1267343" y="2885458"/>
          <a:ext cx="937991" cy="59562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199268E-4158-CD43-BF59-B2C40FE8AF0D}">
      <dsp:nvSpPr>
        <dsp:cNvPr id="0" name=""/>
        <dsp:cNvSpPr/>
      </dsp:nvSpPr>
      <dsp:spPr>
        <a:xfrm>
          <a:off x="1371564" y="2984469"/>
          <a:ext cx="937991" cy="59562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WHO reports</a:t>
          </a:r>
        </a:p>
      </dsp:txBody>
      <dsp:txXfrm>
        <a:off x="1389009" y="3001914"/>
        <a:ext cx="903101" cy="560734"/>
      </dsp:txXfrm>
    </dsp:sp>
    <dsp:sp modelId="{C253D409-C94E-CE4D-ADA1-BF40C12D4496}">
      <dsp:nvSpPr>
        <dsp:cNvPr id="0" name=""/>
        <dsp:cNvSpPr/>
      </dsp:nvSpPr>
      <dsp:spPr>
        <a:xfrm>
          <a:off x="2449271" y="2887192"/>
          <a:ext cx="937991" cy="59562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93B1DB2-2F0A-DE40-A903-06FB5205BFE1}">
      <dsp:nvSpPr>
        <dsp:cNvPr id="0" name=""/>
        <dsp:cNvSpPr/>
      </dsp:nvSpPr>
      <dsp:spPr>
        <a:xfrm>
          <a:off x="2553492" y="2986202"/>
          <a:ext cx="937991" cy="59562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Climate and Dengue relation</a:t>
          </a:r>
        </a:p>
      </dsp:txBody>
      <dsp:txXfrm>
        <a:off x="2570937" y="3003647"/>
        <a:ext cx="903101" cy="560734"/>
      </dsp:txXfrm>
    </dsp:sp>
    <dsp:sp modelId="{86A4595E-F0BE-C34B-B376-90F92996BA70}">
      <dsp:nvSpPr>
        <dsp:cNvPr id="0" name=""/>
        <dsp:cNvSpPr/>
      </dsp:nvSpPr>
      <dsp:spPr>
        <a:xfrm>
          <a:off x="3960286" y="1950479"/>
          <a:ext cx="937991" cy="595624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AF246F5-1DA1-6848-BD53-6855F0DBE5CE}">
      <dsp:nvSpPr>
        <dsp:cNvPr id="0" name=""/>
        <dsp:cNvSpPr/>
      </dsp:nvSpPr>
      <dsp:spPr>
        <a:xfrm>
          <a:off x="4064508" y="2049490"/>
          <a:ext cx="937991" cy="59562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Epidemic Prediction</a:t>
          </a:r>
        </a:p>
      </dsp:txBody>
      <dsp:txXfrm>
        <a:off x="4081953" y="2066935"/>
        <a:ext cx="903101" cy="560734"/>
      </dsp:txXfrm>
    </dsp:sp>
    <dsp:sp modelId="{E87DF204-BAB5-804A-887F-8A061FDF71AC}">
      <dsp:nvSpPr>
        <dsp:cNvPr id="0" name=""/>
        <dsp:cNvSpPr/>
      </dsp:nvSpPr>
      <dsp:spPr>
        <a:xfrm>
          <a:off x="2059378" y="3801273"/>
          <a:ext cx="937991" cy="59562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5453C5-A5FF-304E-A3B6-57AF075D8EE6}">
      <dsp:nvSpPr>
        <dsp:cNvPr id="0" name=""/>
        <dsp:cNvSpPr/>
      </dsp:nvSpPr>
      <dsp:spPr>
        <a:xfrm>
          <a:off x="2163599" y="3900283"/>
          <a:ext cx="937991" cy="59562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GIS and Statistical Models</a:t>
          </a:r>
        </a:p>
      </dsp:txBody>
      <dsp:txXfrm>
        <a:off x="2181044" y="3917728"/>
        <a:ext cx="903101" cy="560734"/>
      </dsp:txXfrm>
    </dsp:sp>
    <dsp:sp modelId="{A08B5FE2-1C18-8844-9DF2-6C7E8176F65A}">
      <dsp:nvSpPr>
        <dsp:cNvPr id="0" name=""/>
        <dsp:cNvSpPr/>
      </dsp:nvSpPr>
      <dsp:spPr>
        <a:xfrm>
          <a:off x="3432693" y="3801261"/>
          <a:ext cx="937991" cy="59562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4A072A-D31C-A342-A622-C2168DA60592}">
      <dsp:nvSpPr>
        <dsp:cNvPr id="0" name=""/>
        <dsp:cNvSpPr/>
      </dsp:nvSpPr>
      <dsp:spPr>
        <a:xfrm>
          <a:off x="3536915" y="3900271"/>
          <a:ext cx="937991" cy="59562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Neural Network</a:t>
          </a:r>
        </a:p>
      </dsp:txBody>
      <dsp:txXfrm>
        <a:off x="3554360" y="3917716"/>
        <a:ext cx="903101" cy="560734"/>
      </dsp:txXfrm>
    </dsp:sp>
    <dsp:sp modelId="{12957037-A52B-B24F-9C3E-0B499F9FD0A6}">
      <dsp:nvSpPr>
        <dsp:cNvPr id="0" name=""/>
        <dsp:cNvSpPr/>
      </dsp:nvSpPr>
      <dsp:spPr>
        <a:xfrm>
          <a:off x="4694472" y="3801255"/>
          <a:ext cx="937991" cy="59562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094914-D87E-9746-BC3E-3A9067C60651}">
      <dsp:nvSpPr>
        <dsp:cNvPr id="0" name=""/>
        <dsp:cNvSpPr/>
      </dsp:nvSpPr>
      <dsp:spPr>
        <a:xfrm>
          <a:off x="4798694" y="3900265"/>
          <a:ext cx="937991" cy="59562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Cellular Automata</a:t>
          </a:r>
        </a:p>
      </dsp:txBody>
      <dsp:txXfrm>
        <a:off x="4816139" y="3917710"/>
        <a:ext cx="903101" cy="560734"/>
      </dsp:txXfrm>
    </dsp:sp>
    <dsp:sp modelId="{2A36033E-DF6C-D648-A7C2-ADAB84A576C5}">
      <dsp:nvSpPr>
        <dsp:cNvPr id="0" name=""/>
        <dsp:cNvSpPr/>
      </dsp:nvSpPr>
      <dsp:spPr>
        <a:xfrm>
          <a:off x="5997448" y="3801255"/>
          <a:ext cx="937991" cy="59562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497BCB-0722-FB49-9DC9-B73F2F2062F1}">
      <dsp:nvSpPr>
        <dsp:cNvPr id="0" name=""/>
        <dsp:cNvSpPr/>
      </dsp:nvSpPr>
      <dsp:spPr>
        <a:xfrm>
          <a:off x="6101669" y="3900265"/>
          <a:ext cx="937991" cy="59562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SVM</a:t>
          </a:r>
        </a:p>
      </dsp:txBody>
      <dsp:txXfrm>
        <a:off x="6119114" y="3917710"/>
        <a:ext cx="903101" cy="560734"/>
      </dsp:txXfrm>
    </dsp:sp>
    <dsp:sp modelId="{33165EC9-1024-E349-A144-C7A62B064B51}">
      <dsp:nvSpPr>
        <dsp:cNvPr id="0" name=""/>
        <dsp:cNvSpPr/>
      </dsp:nvSpPr>
      <dsp:spPr>
        <a:xfrm>
          <a:off x="8131017" y="1998487"/>
          <a:ext cx="937991" cy="595624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F49A73-B8C9-EA45-BDDB-C6C620081EEC}">
      <dsp:nvSpPr>
        <dsp:cNvPr id="0" name=""/>
        <dsp:cNvSpPr/>
      </dsp:nvSpPr>
      <dsp:spPr>
        <a:xfrm>
          <a:off x="8235238" y="2097497"/>
          <a:ext cx="937991" cy="59562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Resource Allocation</a:t>
          </a:r>
        </a:p>
      </dsp:txBody>
      <dsp:txXfrm>
        <a:off x="8252683" y="2114942"/>
        <a:ext cx="903101" cy="560734"/>
      </dsp:txXfrm>
    </dsp:sp>
    <dsp:sp modelId="{002D6B45-119B-1648-9128-8D1AA6702581}">
      <dsp:nvSpPr>
        <dsp:cNvPr id="0" name=""/>
        <dsp:cNvSpPr/>
      </dsp:nvSpPr>
      <dsp:spPr>
        <a:xfrm>
          <a:off x="6900557" y="2867256"/>
          <a:ext cx="937991" cy="59562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C72E82-BE21-504C-8869-DE95E08EE899}">
      <dsp:nvSpPr>
        <dsp:cNvPr id="0" name=""/>
        <dsp:cNvSpPr/>
      </dsp:nvSpPr>
      <dsp:spPr>
        <a:xfrm>
          <a:off x="7004779" y="2966266"/>
          <a:ext cx="937991" cy="59562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Statistical</a:t>
          </a:r>
        </a:p>
      </dsp:txBody>
      <dsp:txXfrm>
        <a:off x="7022224" y="2983711"/>
        <a:ext cx="903101" cy="560734"/>
      </dsp:txXfrm>
    </dsp:sp>
    <dsp:sp modelId="{AB06F602-439F-AE42-ACB8-C3E5306CB8B6}">
      <dsp:nvSpPr>
        <dsp:cNvPr id="0" name=""/>
        <dsp:cNvSpPr/>
      </dsp:nvSpPr>
      <dsp:spPr>
        <a:xfrm>
          <a:off x="7999773" y="2866577"/>
          <a:ext cx="937991" cy="59562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70EAC6-5145-A54B-A23D-6C6842A13023}">
      <dsp:nvSpPr>
        <dsp:cNvPr id="0" name=""/>
        <dsp:cNvSpPr/>
      </dsp:nvSpPr>
      <dsp:spPr>
        <a:xfrm>
          <a:off x="8103994" y="2965587"/>
          <a:ext cx="937991" cy="59562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Agent-based</a:t>
          </a:r>
        </a:p>
      </dsp:txBody>
      <dsp:txXfrm>
        <a:off x="8121439" y="2983032"/>
        <a:ext cx="903101" cy="560734"/>
      </dsp:txXfrm>
    </dsp:sp>
    <dsp:sp modelId="{BCF11591-F6DD-004A-A070-6C60F77B748C}">
      <dsp:nvSpPr>
        <dsp:cNvPr id="0" name=""/>
        <dsp:cNvSpPr/>
      </dsp:nvSpPr>
      <dsp:spPr>
        <a:xfrm>
          <a:off x="9118902" y="2853849"/>
          <a:ext cx="937991" cy="59562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7EA568-3FCB-0E48-AA0A-049E3AA4E2B5}">
      <dsp:nvSpPr>
        <dsp:cNvPr id="0" name=""/>
        <dsp:cNvSpPr/>
      </dsp:nvSpPr>
      <dsp:spPr>
        <a:xfrm>
          <a:off x="9223124" y="2952859"/>
          <a:ext cx="937991" cy="59562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Dynamic Modeling</a:t>
          </a:r>
        </a:p>
      </dsp:txBody>
      <dsp:txXfrm>
        <a:off x="9240569" y="2970304"/>
        <a:ext cx="903101" cy="56073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80446E0-5C48-7B45-87EE-F5491B0A32A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504D872-1B3D-204A-8B09-AD84631F5B2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6D7002-A220-FF40-B212-FB293F77FA9C}" type="datetimeFigureOut">
              <a:rPr lang="en-US" smtClean="0"/>
              <a:t>10/10/18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E68A4F4-6BCE-EF47-8E0B-258D78A79AE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D0F990-BCE3-474C-B231-BFA032743E6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800829-EF36-CE43-9788-FE2B6ACBB4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40750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355581-1D41-2740-A15D-2513D13E9695}" type="datetimeFigureOut">
              <a:rPr lang="en-US" smtClean="0"/>
              <a:t>10/10/18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343227-65B6-FF4B-B945-82B40B742D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891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My </a:t>
            </a:r>
            <a:r>
              <a:rPr lang="en-US" dirty="0" err="1"/>
              <a:t>reseach</a:t>
            </a:r>
            <a:r>
              <a:rPr lang="en-US" dirty="0"/>
              <a:t> is 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343227-65B6-FF4B-B945-82B40B742DF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5810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Remote sensing Temperature and rainfall data was used.  For temperature </a:t>
            </a:r>
            <a:r>
              <a:rPr lang="en-US" dirty="0" err="1"/>
              <a:t>nasa</a:t>
            </a:r>
            <a:r>
              <a:rPr lang="en-US" dirty="0"/>
              <a:t> neo data was used. Csv files with 0.1 resolution was used it has long </a:t>
            </a:r>
            <a:r>
              <a:rPr lang="en-US" dirty="0" err="1"/>
              <a:t>lati</a:t>
            </a:r>
            <a:r>
              <a:rPr lang="en-US" dirty="0"/>
              <a:t> and </a:t>
            </a:r>
            <a:r>
              <a:rPr lang="en-US" dirty="0" err="1"/>
              <a:t>temperaturr</a:t>
            </a:r>
            <a:r>
              <a:rPr lang="en-US" dirty="0"/>
              <a:t> to that point. We get temp for whole world. Data set were cropped using </a:t>
            </a:r>
            <a:r>
              <a:rPr lang="en-US" dirty="0" err="1"/>
              <a:t>longi</a:t>
            </a:r>
            <a:r>
              <a:rPr lang="en-US" dirty="0"/>
              <a:t> and </a:t>
            </a:r>
            <a:r>
              <a:rPr lang="en-US" dirty="0" err="1"/>
              <a:t>lati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343227-65B6-FF4B-B945-82B40B742DF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0691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Since correlation is law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343227-65B6-FF4B-B945-82B40B742DF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6696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Because of </a:t>
            </a:r>
            <a:r>
              <a:rPr lang="en-US" dirty="0" err="1"/>
              <a:t>spacial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343227-65B6-FF4B-B945-82B40B742DF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0123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343227-65B6-FF4B-B945-82B40B742DFD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715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Mannar</a:t>
            </a:r>
            <a:r>
              <a:rPr lang="en-US" dirty="0"/>
              <a:t> for example, low rainfall but high dengue incidence.</a:t>
            </a:r>
          </a:p>
          <a:p>
            <a:r>
              <a:rPr lang="en-US" dirty="0"/>
              <a:t>Nuwara </a:t>
            </a:r>
            <a:r>
              <a:rPr lang="en-US" dirty="0" err="1"/>
              <a:t>Eliya</a:t>
            </a:r>
            <a:r>
              <a:rPr lang="en-US" dirty="0"/>
              <a:t>: high rainfall but low dengue incidence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343227-65B6-FF4B-B945-82B40B742DFD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145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Please note the increase in correlation after data normalization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343227-65B6-FF4B-B945-82B40B742DFD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3166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the actual data projection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343227-65B6-FF4B-B945-82B40B742DFD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04727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My special thanks go to </a:t>
            </a:r>
            <a:r>
              <a:rPr lang="en-US" dirty="0" err="1"/>
              <a:t>mikler</a:t>
            </a:r>
            <a:r>
              <a:rPr lang="en-US" dirty="0"/>
              <a:t> and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343227-65B6-FF4B-B945-82B40B742DF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6614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how my research is outlined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343227-65B6-FF4B-B945-82B40B742DF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5219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Dengue is the fastest…now almost half a world pop is at risk. Previously it was limited to tropical countries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343227-65B6-FF4B-B945-82B40B742DF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2912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75 percent cases are </a:t>
            </a:r>
            <a:r>
              <a:rPr lang="en-US" dirty="0" err="1"/>
              <a:t>repored</a:t>
            </a:r>
            <a:r>
              <a:rPr lang="en-US" dirty="0"/>
              <a:t> from se </a:t>
            </a:r>
            <a:r>
              <a:rPr lang="en-US" dirty="0" err="1"/>
              <a:t>asia</a:t>
            </a:r>
            <a:r>
              <a:rPr lang="en-US" dirty="0"/>
              <a:t>. Sri </a:t>
            </a:r>
            <a:r>
              <a:rPr lang="en-US" dirty="0" err="1"/>
              <a:t>lanka</a:t>
            </a:r>
            <a:r>
              <a:rPr lang="en-US" dirty="0"/>
              <a:t> has hyper epidemic situation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343227-65B6-FF4B-B945-82B40B742DF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7401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Thailand has similar conditions like </a:t>
            </a:r>
            <a:r>
              <a:rPr lang="en-US" dirty="0" err="1"/>
              <a:t>silanka</a:t>
            </a:r>
            <a:r>
              <a:rPr lang="en-US" dirty="0"/>
              <a:t> but this is it cases goes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343227-65B6-FF4B-B945-82B40B742DF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1395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Nothneast</a:t>
            </a:r>
            <a:r>
              <a:rPr lang="en-US" dirty="0"/>
              <a:t> and south west monsoon plays a major role. World literature says temp, rain and </a:t>
            </a:r>
            <a:r>
              <a:rPr lang="en-US" dirty="0" err="1"/>
              <a:t>popdensity</a:t>
            </a:r>
            <a:r>
              <a:rPr lang="en-US" dirty="0"/>
              <a:t> </a:t>
            </a:r>
            <a:r>
              <a:rPr lang="en-US" dirty="0" err="1"/>
              <a:t>placea</a:t>
            </a:r>
            <a:r>
              <a:rPr lang="en-US" dirty="0"/>
              <a:t> major role . This figure shows a pattern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343227-65B6-FF4B-B945-82B40B742DF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1413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343227-65B6-FF4B-B945-82B40B742DF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4192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used remote sensing data for rainfall lot of processing were needed. Then correlation analysis of dependent and independent </a:t>
            </a:r>
            <a:r>
              <a:rPr lang="en-US" dirty="0" err="1"/>
              <a:t>vb</a:t>
            </a:r>
            <a:r>
              <a:rPr lang="en-US" dirty="0"/>
              <a:t> were used to see the relationship between vbs. </a:t>
            </a:r>
            <a:r>
              <a:rPr lang="en-US" dirty="0" err="1"/>
              <a:t>Befor</a:t>
            </a:r>
            <a:r>
              <a:rPr lang="en-US" dirty="0"/>
              <a:t> applying a prediction model pattern of data were </a:t>
            </a:r>
            <a:r>
              <a:rPr lang="en-US" dirty="0" err="1"/>
              <a:t>iodentified</a:t>
            </a:r>
            <a:r>
              <a:rPr lang="en-US" dirty="0"/>
              <a:t> from </a:t>
            </a:r>
            <a:r>
              <a:rPr lang="en-US" dirty="0" err="1"/>
              <a:t>yearwise</a:t>
            </a:r>
            <a:r>
              <a:rPr lang="en-US" dirty="0"/>
              <a:t> normalization several regression models were employed and micro ensemble architecture were used for prediction. For model evaluation k fold cross used and a novel method of accuracy calculation was used. For resource allocation </a:t>
            </a:r>
            <a:r>
              <a:rPr lang="en-US" dirty="0" err="1"/>
              <a:t>genetc</a:t>
            </a:r>
            <a:r>
              <a:rPr lang="en-US" dirty="0"/>
              <a:t> </a:t>
            </a:r>
            <a:r>
              <a:rPr lang="en-US" dirty="0" err="1"/>
              <a:t>alogo</a:t>
            </a:r>
            <a:r>
              <a:rPr lang="en-US" dirty="0"/>
              <a:t> </a:t>
            </a:r>
            <a:r>
              <a:rPr lang="en-US" dirty="0" err="1"/>
              <a:t>rithem</a:t>
            </a:r>
            <a:r>
              <a:rPr lang="en-US" dirty="0"/>
              <a:t> with new improvement was used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343227-65B6-FF4B-B945-82B40B742DF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407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A90A3E81-A33A-FE4A-8FE6-10E50EE7CF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0A8828A3-57AE-6149-9517-82A8C72BA0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10/10/18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5E7FC952-AD43-3B47-A445-7478E99613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F5A72B28-AC1B-CA4F-9CD7-B3D055A9F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52690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10/10/18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6088824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10/10/18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6829532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10/10/18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35136475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10/10/18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8805826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10/10/18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1361847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10/10/18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9672833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10/10/18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9182908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10/10/18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4917501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10/10/18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4096855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10/10/18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31310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10/10/18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127275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10/10/18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0702967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10/10/18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27358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10/10/18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30731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10/10/18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4639275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10/10/18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99441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5.png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rgbClr val="B01513">
              <a:alpha val="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smtClean="0"/>
              <a:t>10/10/18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256272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48" r:id="rId1"/>
    <p:sldLayoutId id="2147483849" r:id="rId2"/>
    <p:sldLayoutId id="2147483850" r:id="rId3"/>
    <p:sldLayoutId id="2147483851" r:id="rId4"/>
    <p:sldLayoutId id="2147483852" r:id="rId5"/>
    <p:sldLayoutId id="2147483853" r:id="rId6"/>
    <p:sldLayoutId id="2147483854" r:id="rId7"/>
    <p:sldLayoutId id="2147483855" r:id="rId8"/>
    <p:sldLayoutId id="2147483856" r:id="rId9"/>
    <p:sldLayoutId id="2147483857" r:id="rId10"/>
    <p:sldLayoutId id="2147483858" r:id="rId11"/>
    <p:sldLayoutId id="2147483859" r:id="rId12"/>
    <p:sldLayoutId id="2147483860" r:id="rId13"/>
    <p:sldLayoutId id="2147483861" r:id="rId14"/>
    <p:sldLayoutId id="2147483862" r:id="rId15"/>
    <p:sldLayoutId id="2147483863" r:id="rId16"/>
    <p:sldLayoutId id="2147483864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tif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f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tiff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tif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tif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tif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https://www.ncbi.nlm.nih.gov/pmc/articles/PMC4222696/bin/pntd.0003241.g006.jpg" TargetMode="External"/><Relationship Id="rId4" Type="http://schemas.openxmlformats.org/officeDocument/2006/relationships/image" Target="../media/image9.jpe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hyperlink" Target="http://doi.org/10.4038/cjs.v45i3.7399" TargetMode="Externa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E34FA10D-5116-47B4-A70E-7764352513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tx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Freeform 36">
            <a:extLst>
              <a:ext uri="{FF2B5EF4-FFF2-40B4-BE49-F238E27FC236}">
                <a16:creationId xmlns:a16="http://schemas.microsoft.com/office/drawing/2014/main" id="{B2718AAE-52B9-4DD9-9D83-A9C975C9DC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030210" y="0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5" name="Freeform: Shape 44">
            <a:extLst>
              <a:ext uri="{FF2B5EF4-FFF2-40B4-BE49-F238E27FC236}">
                <a16:creationId xmlns:a16="http://schemas.microsoft.com/office/drawing/2014/main" id="{49FF39B1-9689-44AE-A803-7B90A059DC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376484" cy="6858001"/>
          </a:xfrm>
          <a:custGeom>
            <a:avLst/>
            <a:gdLst>
              <a:gd name="connsiteX0" fmla="*/ 7031769 w 8376484"/>
              <a:gd name="connsiteY0" fmla="*/ 0 h 6858001"/>
              <a:gd name="connsiteX1" fmla="*/ 8375307 w 8376484"/>
              <a:gd name="connsiteY1" fmla="*/ 0 h 6858001"/>
              <a:gd name="connsiteX2" fmla="*/ 8350262 w 8376484"/>
              <a:gd name="connsiteY2" fmla="*/ 155677 h 6858001"/>
              <a:gd name="connsiteX3" fmla="*/ 8326393 w 8376484"/>
              <a:gd name="connsiteY3" fmla="*/ 310668 h 6858001"/>
              <a:gd name="connsiteX4" fmla="*/ 8303029 w 8376484"/>
              <a:gd name="connsiteY4" fmla="*/ 466344 h 6858001"/>
              <a:gd name="connsiteX5" fmla="*/ 8283026 w 8376484"/>
              <a:gd name="connsiteY5" fmla="*/ 622707 h 6858001"/>
              <a:gd name="connsiteX6" fmla="*/ 8262855 w 8376484"/>
              <a:gd name="connsiteY6" fmla="*/ 778383 h 6858001"/>
              <a:gd name="connsiteX7" fmla="*/ 8244029 w 8376484"/>
              <a:gd name="connsiteY7" fmla="*/ 934746 h 6858001"/>
              <a:gd name="connsiteX8" fmla="*/ 8227893 w 8376484"/>
              <a:gd name="connsiteY8" fmla="*/ 1089051 h 6858001"/>
              <a:gd name="connsiteX9" fmla="*/ 8212597 w 8376484"/>
              <a:gd name="connsiteY9" fmla="*/ 1245413 h 6858001"/>
              <a:gd name="connsiteX10" fmla="*/ 8198645 w 8376484"/>
              <a:gd name="connsiteY10" fmla="*/ 1401090 h 6858001"/>
              <a:gd name="connsiteX11" fmla="*/ 8186543 w 8376484"/>
              <a:gd name="connsiteY11" fmla="*/ 1554023 h 6858001"/>
              <a:gd name="connsiteX12" fmla="*/ 8174440 w 8376484"/>
              <a:gd name="connsiteY12" fmla="*/ 1709014 h 6858001"/>
              <a:gd name="connsiteX13" fmla="*/ 8164355 w 8376484"/>
              <a:gd name="connsiteY13" fmla="*/ 1861947 h 6858001"/>
              <a:gd name="connsiteX14" fmla="*/ 8156455 w 8376484"/>
              <a:gd name="connsiteY14" fmla="*/ 2014881 h 6858001"/>
              <a:gd name="connsiteX15" fmla="*/ 8148218 w 8376484"/>
              <a:gd name="connsiteY15" fmla="*/ 2167128 h 6858001"/>
              <a:gd name="connsiteX16" fmla="*/ 8141327 w 8376484"/>
              <a:gd name="connsiteY16" fmla="*/ 2318004 h 6858001"/>
              <a:gd name="connsiteX17" fmla="*/ 8136452 w 8376484"/>
              <a:gd name="connsiteY17" fmla="*/ 2467509 h 6858001"/>
              <a:gd name="connsiteX18" fmla="*/ 8132250 w 8376484"/>
              <a:gd name="connsiteY18" fmla="*/ 2617013 h 6858001"/>
              <a:gd name="connsiteX19" fmla="*/ 8128216 w 8376484"/>
              <a:gd name="connsiteY19" fmla="*/ 2765146 h 6858001"/>
              <a:gd name="connsiteX20" fmla="*/ 8126367 w 8376484"/>
              <a:gd name="connsiteY20" fmla="*/ 2911221 h 6858001"/>
              <a:gd name="connsiteX21" fmla="*/ 8124350 w 8376484"/>
              <a:gd name="connsiteY21" fmla="*/ 3057297 h 6858001"/>
              <a:gd name="connsiteX22" fmla="*/ 8123341 w 8376484"/>
              <a:gd name="connsiteY22" fmla="*/ 3201315 h 6858001"/>
              <a:gd name="connsiteX23" fmla="*/ 8124350 w 8376484"/>
              <a:gd name="connsiteY23" fmla="*/ 3343961 h 6858001"/>
              <a:gd name="connsiteX24" fmla="*/ 8124350 w 8376484"/>
              <a:gd name="connsiteY24" fmla="*/ 3485236 h 6858001"/>
              <a:gd name="connsiteX25" fmla="*/ 8126367 w 8376484"/>
              <a:gd name="connsiteY25" fmla="*/ 3625139 h 6858001"/>
              <a:gd name="connsiteX26" fmla="*/ 8129392 w 8376484"/>
              <a:gd name="connsiteY26" fmla="*/ 3762299 h 6858001"/>
              <a:gd name="connsiteX27" fmla="*/ 8132250 w 8376484"/>
              <a:gd name="connsiteY27" fmla="*/ 3898087 h 6858001"/>
              <a:gd name="connsiteX28" fmla="*/ 8135444 w 8376484"/>
              <a:gd name="connsiteY28" fmla="*/ 4031133 h 6858001"/>
              <a:gd name="connsiteX29" fmla="*/ 8140318 w 8376484"/>
              <a:gd name="connsiteY29" fmla="*/ 4163492 h 6858001"/>
              <a:gd name="connsiteX30" fmla="*/ 8145529 w 8376484"/>
              <a:gd name="connsiteY30" fmla="*/ 4293793 h 6858001"/>
              <a:gd name="connsiteX31" fmla="*/ 8150235 w 8376484"/>
              <a:gd name="connsiteY31" fmla="*/ 4421352 h 6858001"/>
              <a:gd name="connsiteX32" fmla="*/ 8163515 w 8376484"/>
              <a:gd name="connsiteY32" fmla="*/ 4670298 h 6858001"/>
              <a:gd name="connsiteX33" fmla="*/ 8177634 w 8376484"/>
              <a:gd name="connsiteY33" fmla="*/ 4908956 h 6858001"/>
              <a:gd name="connsiteX34" fmla="*/ 8192426 w 8376484"/>
              <a:gd name="connsiteY34" fmla="*/ 5138013 h 6858001"/>
              <a:gd name="connsiteX35" fmla="*/ 8208731 w 8376484"/>
              <a:gd name="connsiteY35" fmla="*/ 5354726 h 6858001"/>
              <a:gd name="connsiteX36" fmla="*/ 8225708 w 8376484"/>
              <a:gd name="connsiteY36" fmla="*/ 5561838 h 6858001"/>
              <a:gd name="connsiteX37" fmla="*/ 8244029 w 8376484"/>
              <a:gd name="connsiteY37" fmla="*/ 5753862 h 6858001"/>
              <a:gd name="connsiteX38" fmla="*/ 8262015 w 8376484"/>
              <a:gd name="connsiteY38" fmla="*/ 5934227 h 6858001"/>
              <a:gd name="connsiteX39" fmla="*/ 8280000 w 8376484"/>
              <a:gd name="connsiteY39" fmla="*/ 6100191 h 6858001"/>
              <a:gd name="connsiteX40" fmla="*/ 8296977 w 8376484"/>
              <a:gd name="connsiteY40" fmla="*/ 6252438 h 6858001"/>
              <a:gd name="connsiteX41" fmla="*/ 8313114 w 8376484"/>
              <a:gd name="connsiteY41" fmla="*/ 6387541 h 6858001"/>
              <a:gd name="connsiteX42" fmla="*/ 8328410 w 8376484"/>
              <a:gd name="connsiteY42" fmla="*/ 6509613 h 6858001"/>
              <a:gd name="connsiteX43" fmla="*/ 8341185 w 8376484"/>
              <a:gd name="connsiteY43" fmla="*/ 6612483 h 6858001"/>
              <a:gd name="connsiteX44" fmla="*/ 8353287 w 8376484"/>
              <a:gd name="connsiteY44" fmla="*/ 6698894 h 6858001"/>
              <a:gd name="connsiteX45" fmla="*/ 8370601 w 8376484"/>
              <a:gd name="connsiteY45" fmla="*/ 6817538 h 6858001"/>
              <a:gd name="connsiteX46" fmla="*/ 8376484 w 8376484"/>
              <a:gd name="connsiteY46" fmla="*/ 6858000 h 6858001"/>
              <a:gd name="connsiteX47" fmla="*/ 7471130 w 8376484"/>
              <a:gd name="connsiteY47" fmla="*/ 6858000 h 6858001"/>
              <a:gd name="connsiteX48" fmla="*/ 7471130 w 8376484"/>
              <a:gd name="connsiteY48" fmla="*/ 6858001 h 6858001"/>
              <a:gd name="connsiteX49" fmla="*/ 1380566 w 8376484"/>
              <a:gd name="connsiteY49" fmla="*/ 6858001 h 6858001"/>
              <a:gd name="connsiteX50" fmla="*/ 1380566 w 8376484"/>
              <a:gd name="connsiteY50" fmla="*/ 6858000 h 6858001"/>
              <a:gd name="connsiteX51" fmla="*/ 0 w 8376484"/>
              <a:gd name="connsiteY51" fmla="*/ 6858000 h 6858001"/>
              <a:gd name="connsiteX52" fmla="*/ 0 w 8376484"/>
              <a:gd name="connsiteY52" fmla="*/ 0 h 6858001"/>
              <a:gd name="connsiteX53" fmla="*/ 1917290 w 8376484"/>
              <a:gd name="connsiteY53" fmla="*/ 0 h 6858001"/>
              <a:gd name="connsiteX54" fmla="*/ 1917290 w 8376484"/>
              <a:gd name="connsiteY54" fmla="*/ 1 h 6858001"/>
              <a:gd name="connsiteX55" fmla="*/ 7031769 w 8376484"/>
              <a:gd name="connsiteY55" fmla="*/ 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8376484" h="6858001">
                <a:moveTo>
                  <a:pt x="7031769" y="0"/>
                </a:moveTo>
                <a:lnTo>
                  <a:pt x="8375307" y="0"/>
                </a:lnTo>
                <a:lnTo>
                  <a:pt x="8350262" y="155677"/>
                </a:lnTo>
                <a:lnTo>
                  <a:pt x="8326393" y="310668"/>
                </a:lnTo>
                <a:lnTo>
                  <a:pt x="8303029" y="466344"/>
                </a:lnTo>
                <a:lnTo>
                  <a:pt x="8283026" y="622707"/>
                </a:lnTo>
                <a:lnTo>
                  <a:pt x="8262855" y="778383"/>
                </a:lnTo>
                <a:lnTo>
                  <a:pt x="8244029" y="934746"/>
                </a:lnTo>
                <a:lnTo>
                  <a:pt x="8227893" y="1089051"/>
                </a:lnTo>
                <a:lnTo>
                  <a:pt x="8212597" y="1245413"/>
                </a:lnTo>
                <a:lnTo>
                  <a:pt x="8198645" y="1401090"/>
                </a:lnTo>
                <a:lnTo>
                  <a:pt x="8186543" y="1554023"/>
                </a:lnTo>
                <a:lnTo>
                  <a:pt x="8174440" y="1709014"/>
                </a:lnTo>
                <a:lnTo>
                  <a:pt x="8164355" y="1861947"/>
                </a:lnTo>
                <a:lnTo>
                  <a:pt x="8156455" y="2014881"/>
                </a:lnTo>
                <a:lnTo>
                  <a:pt x="8148218" y="2167128"/>
                </a:lnTo>
                <a:lnTo>
                  <a:pt x="8141327" y="2318004"/>
                </a:lnTo>
                <a:lnTo>
                  <a:pt x="8136452" y="2467509"/>
                </a:lnTo>
                <a:lnTo>
                  <a:pt x="8132250" y="2617013"/>
                </a:lnTo>
                <a:lnTo>
                  <a:pt x="8128216" y="2765146"/>
                </a:lnTo>
                <a:lnTo>
                  <a:pt x="8126367" y="2911221"/>
                </a:lnTo>
                <a:lnTo>
                  <a:pt x="8124350" y="3057297"/>
                </a:lnTo>
                <a:lnTo>
                  <a:pt x="8123341" y="3201315"/>
                </a:lnTo>
                <a:lnTo>
                  <a:pt x="8124350" y="3343961"/>
                </a:lnTo>
                <a:lnTo>
                  <a:pt x="8124350" y="3485236"/>
                </a:lnTo>
                <a:lnTo>
                  <a:pt x="8126367" y="3625139"/>
                </a:lnTo>
                <a:lnTo>
                  <a:pt x="8129392" y="3762299"/>
                </a:lnTo>
                <a:lnTo>
                  <a:pt x="8132250" y="3898087"/>
                </a:lnTo>
                <a:lnTo>
                  <a:pt x="8135444" y="4031133"/>
                </a:lnTo>
                <a:lnTo>
                  <a:pt x="8140318" y="4163492"/>
                </a:lnTo>
                <a:lnTo>
                  <a:pt x="8145529" y="4293793"/>
                </a:lnTo>
                <a:lnTo>
                  <a:pt x="8150235" y="4421352"/>
                </a:lnTo>
                <a:lnTo>
                  <a:pt x="8163515" y="4670298"/>
                </a:lnTo>
                <a:lnTo>
                  <a:pt x="8177634" y="4908956"/>
                </a:lnTo>
                <a:lnTo>
                  <a:pt x="8192426" y="5138013"/>
                </a:lnTo>
                <a:lnTo>
                  <a:pt x="8208731" y="5354726"/>
                </a:lnTo>
                <a:lnTo>
                  <a:pt x="8225708" y="5561838"/>
                </a:lnTo>
                <a:lnTo>
                  <a:pt x="8244029" y="5753862"/>
                </a:lnTo>
                <a:lnTo>
                  <a:pt x="8262015" y="5934227"/>
                </a:lnTo>
                <a:lnTo>
                  <a:pt x="8280000" y="6100191"/>
                </a:lnTo>
                <a:lnTo>
                  <a:pt x="8296977" y="6252438"/>
                </a:lnTo>
                <a:lnTo>
                  <a:pt x="8313114" y="6387541"/>
                </a:lnTo>
                <a:lnTo>
                  <a:pt x="8328410" y="6509613"/>
                </a:lnTo>
                <a:lnTo>
                  <a:pt x="8341185" y="6612483"/>
                </a:lnTo>
                <a:lnTo>
                  <a:pt x="8353287" y="6698894"/>
                </a:lnTo>
                <a:lnTo>
                  <a:pt x="8370601" y="6817538"/>
                </a:lnTo>
                <a:lnTo>
                  <a:pt x="8376484" y="6858000"/>
                </a:lnTo>
                <a:lnTo>
                  <a:pt x="7471130" y="6858000"/>
                </a:lnTo>
                <a:lnTo>
                  <a:pt x="7471130" y="6858001"/>
                </a:lnTo>
                <a:lnTo>
                  <a:pt x="1380566" y="6858001"/>
                </a:lnTo>
                <a:lnTo>
                  <a:pt x="1380566" y="6858000"/>
                </a:lnTo>
                <a:lnTo>
                  <a:pt x="0" y="6858000"/>
                </a:lnTo>
                <a:lnTo>
                  <a:pt x="0" y="0"/>
                </a:lnTo>
                <a:lnTo>
                  <a:pt x="1917290" y="0"/>
                </a:lnTo>
                <a:lnTo>
                  <a:pt x="1917290" y="1"/>
                </a:lnTo>
                <a:lnTo>
                  <a:pt x="7031769" y="1"/>
                </a:lnTo>
                <a:close/>
              </a:path>
            </a:pathLst>
          </a:custGeom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800F6E-1C4B-6F41-8725-063266BA33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3231" y="938953"/>
            <a:ext cx="6630143" cy="4980094"/>
          </a:xfrm>
        </p:spPr>
        <p:txBody>
          <a:bodyPr anchor="ctr">
            <a:normAutofit/>
          </a:bodyPr>
          <a:lstStyle/>
          <a:p>
            <a:pPr algn="r">
              <a:lnSpc>
                <a:spcPct val="90000"/>
              </a:lnSpc>
            </a:pPr>
            <a:r>
              <a:rPr lang="en-US" sz="4000" dirty="0"/>
              <a:t>An Efficient Approach for Dengue Mitigation</a:t>
            </a:r>
            <a:br>
              <a:rPr lang="en-US" sz="5600" dirty="0"/>
            </a:br>
            <a:r>
              <a:rPr lang="en-US" sz="5600" dirty="0"/>
              <a:t> </a:t>
            </a:r>
            <a:br>
              <a:rPr lang="en-US" sz="5600" dirty="0"/>
            </a:br>
            <a:r>
              <a:rPr lang="en-US" sz="2800" dirty="0"/>
              <a:t>A Computational Framework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F16135-7A5C-484C-A959-5FC1105A00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89682" y="1317171"/>
            <a:ext cx="2872975" cy="4223658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400" dirty="0" err="1">
                <a:solidFill>
                  <a:schemeClr val="bg2"/>
                </a:solidFill>
              </a:rPr>
              <a:t>Nirosha</a:t>
            </a:r>
            <a:r>
              <a:rPr lang="en-US" sz="1400" dirty="0">
                <a:solidFill>
                  <a:schemeClr val="bg2"/>
                </a:solidFill>
              </a:rPr>
              <a:t> </a:t>
            </a:r>
            <a:r>
              <a:rPr lang="en-US" sz="1400" dirty="0" err="1">
                <a:solidFill>
                  <a:schemeClr val="bg2"/>
                </a:solidFill>
              </a:rPr>
              <a:t>Sumanasinghe</a:t>
            </a:r>
            <a:r>
              <a:rPr lang="en-US" sz="1400" dirty="0">
                <a:solidFill>
                  <a:schemeClr val="bg2"/>
                </a:solidFill>
              </a:rPr>
              <a:t> </a:t>
            </a:r>
            <a:r>
              <a:rPr lang="en-US" sz="1400" dirty="0" err="1">
                <a:solidFill>
                  <a:schemeClr val="bg2"/>
                </a:solidFill>
              </a:rPr>
              <a:t>Dinayadura</a:t>
            </a:r>
            <a:endParaRPr lang="en-US" sz="1400" dirty="0">
              <a:solidFill>
                <a:schemeClr val="bg2"/>
              </a:solidFill>
            </a:endParaRPr>
          </a:p>
          <a:p>
            <a:pPr>
              <a:lnSpc>
                <a:spcPct val="90000"/>
              </a:lnSpc>
            </a:pPr>
            <a:endParaRPr lang="en-US" sz="1400" dirty="0">
              <a:solidFill>
                <a:schemeClr val="bg2"/>
              </a:solidFill>
            </a:endParaRPr>
          </a:p>
          <a:p>
            <a:pPr>
              <a:lnSpc>
                <a:spcPct val="90000"/>
              </a:lnSpc>
            </a:pPr>
            <a:r>
              <a:rPr lang="en-US" sz="1400" dirty="0">
                <a:solidFill>
                  <a:schemeClr val="bg2"/>
                </a:solidFill>
              </a:rPr>
              <a:t>UNIVERSITY OF NORTH TEXAS</a:t>
            </a:r>
          </a:p>
          <a:p>
            <a:pPr>
              <a:lnSpc>
                <a:spcPct val="90000"/>
              </a:lnSpc>
            </a:pPr>
            <a:r>
              <a:rPr lang="en-US" sz="1400" dirty="0">
                <a:solidFill>
                  <a:schemeClr val="bg2"/>
                </a:solidFill>
              </a:rPr>
              <a:t>December 2018</a:t>
            </a:r>
          </a:p>
          <a:p>
            <a:pPr>
              <a:lnSpc>
                <a:spcPct val="90000"/>
              </a:lnSpc>
            </a:pPr>
            <a:endParaRPr lang="en-US" sz="1400" dirty="0">
              <a:solidFill>
                <a:schemeClr val="bg2"/>
              </a:solidFill>
            </a:endParaRPr>
          </a:p>
          <a:p>
            <a:pPr>
              <a:lnSpc>
                <a:spcPct val="90000"/>
              </a:lnSpc>
            </a:pPr>
            <a:r>
              <a:rPr lang="en-US" sz="1200" dirty="0">
                <a:solidFill>
                  <a:schemeClr val="bg2"/>
                </a:solidFill>
              </a:rPr>
              <a:t>Armin R. </a:t>
            </a:r>
            <a:r>
              <a:rPr lang="en-US" sz="1200" dirty="0" err="1">
                <a:solidFill>
                  <a:schemeClr val="bg2"/>
                </a:solidFill>
              </a:rPr>
              <a:t>Mikler</a:t>
            </a:r>
            <a:r>
              <a:rPr lang="en-US" sz="1200" dirty="0">
                <a:solidFill>
                  <a:schemeClr val="bg2"/>
                </a:solidFill>
              </a:rPr>
              <a:t>, Major Professor</a:t>
            </a:r>
          </a:p>
          <a:p>
            <a:pPr>
              <a:lnSpc>
                <a:spcPct val="90000"/>
              </a:lnSpc>
            </a:pPr>
            <a:r>
              <a:rPr lang="en-US" sz="1200" dirty="0">
                <a:solidFill>
                  <a:schemeClr val="bg2"/>
                </a:solidFill>
              </a:rPr>
              <a:t>Chetan Tiwari, Committee Member</a:t>
            </a:r>
          </a:p>
          <a:p>
            <a:pPr>
              <a:lnSpc>
                <a:spcPct val="90000"/>
              </a:lnSpc>
            </a:pPr>
            <a:r>
              <a:rPr lang="en-US" sz="1200" dirty="0" err="1">
                <a:solidFill>
                  <a:schemeClr val="bg2"/>
                </a:solidFill>
              </a:rPr>
              <a:t>Ranee</a:t>
            </a:r>
            <a:r>
              <a:rPr lang="en-US" sz="1200" dirty="0">
                <a:solidFill>
                  <a:schemeClr val="bg2"/>
                </a:solidFill>
              </a:rPr>
              <a:t> Bryce, Committee Member</a:t>
            </a:r>
          </a:p>
          <a:p>
            <a:pPr>
              <a:lnSpc>
                <a:spcPct val="90000"/>
              </a:lnSpc>
            </a:pPr>
            <a:r>
              <a:rPr lang="en-US" sz="1200" dirty="0">
                <a:solidFill>
                  <a:schemeClr val="bg2"/>
                </a:solidFill>
              </a:rPr>
              <a:t>Song Fu, Committee Member</a:t>
            </a:r>
          </a:p>
          <a:p>
            <a:pPr>
              <a:lnSpc>
                <a:spcPct val="90000"/>
              </a:lnSpc>
            </a:pPr>
            <a:endParaRPr lang="en-US" sz="1400" dirty="0">
              <a:solidFill>
                <a:schemeClr val="bg2"/>
              </a:solidFill>
            </a:endParaRPr>
          </a:p>
          <a:p>
            <a:pPr>
              <a:lnSpc>
                <a:spcPct val="90000"/>
              </a:lnSpc>
            </a:pPr>
            <a:endParaRPr lang="en-US" sz="1400" dirty="0">
              <a:solidFill>
                <a:schemeClr val="bg2"/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6C74A888-48BE-4604-BB14-E6C5E9D0F2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4025A5-93DB-C34E-BC52-EA8BCFC7E2D9}"/>
              </a:ext>
            </a:extLst>
          </p:cNvPr>
          <p:cNvSpPr txBox="1"/>
          <p:nvPr/>
        </p:nvSpPr>
        <p:spPr>
          <a:xfrm>
            <a:off x="5172075" y="67151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55306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8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01201C-2BC6-554A-BBAE-8D48F1C3D7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1" y="629266"/>
            <a:ext cx="4166510" cy="1622321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69E7F0-6EDA-A848-BC1F-D33D482A7E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465" y="1536289"/>
            <a:ext cx="4629183" cy="491910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EBEBEB"/>
                </a:solidFill>
              </a:rPr>
              <a:t>Sri Lanka</a:t>
            </a:r>
          </a:p>
          <a:p>
            <a:pPr lvl="1"/>
            <a:r>
              <a:rPr lang="en-US" dirty="0">
                <a:solidFill>
                  <a:srgbClr val="EBEBEB"/>
                </a:solidFill>
              </a:rPr>
              <a:t>Located in South Asia</a:t>
            </a:r>
          </a:p>
          <a:p>
            <a:pPr lvl="1"/>
            <a:r>
              <a:rPr lang="en-US" dirty="0">
                <a:solidFill>
                  <a:srgbClr val="EBEBEB"/>
                </a:solidFill>
              </a:rPr>
              <a:t>9 provinces</a:t>
            </a:r>
          </a:p>
          <a:p>
            <a:pPr lvl="1"/>
            <a:r>
              <a:rPr lang="en-US" dirty="0">
                <a:solidFill>
                  <a:srgbClr val="EBEBEB"/>
                </a:solidFill>
              </a:rPr>
              <a:t>25 districts</a:t>
            </a:r>
          </a:p>
          <a:p>
            <a:pPr lvl="1"/>
            <a:r>
              <a:rPr lang="en-US" dirty="0">
                <a:solidFill>
                  <a:srgbClr val="EBEBEB"/>
                </a:solidFill>
              </a:rPr>
              <a:t>Total area is </a:t>
            </a:r>
            <a:r>
              <a:rPr lang="en-US" dirty="0">
                <a:solidFill>
                  <a:schemeClr val="bg1"/>
                </a:solidFill>
              </a:rPr>
              <a:t>25,330 </a:t>
            </a:r>
            <a:r>
              <a:rPr lang="en-US" dirty="0" err="1">
                <a:solidFill>
                  <a:schemeClr val="bg1"/>
                </a:solidFill>
              </a:rPr>
              <a:t>sq</a:t>
            </a:r>
            <a:r>
              <a:rPr lang="en-US" dirty="0">
                <a:solidFill>
                  <a:schemeClr val="bg1"/>
                </a:solidFill>
              </a:rPr>
              <a:t> mi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Population is 20,277,597 (census 2012)</a:t>
            </a:r>
          </a:p>
          <a:p>
            <a:pPr lvl="1"/>
            <a:endParaRPr lang="en-US" dirty="0">
              <a:solidFill>
                <a:schemeClr val="bg1"/>
              </a:solidFill>
            </a:endParaRPr>
          </a:p>
          <a:p>
            <a:pPr lvl="1"/>
            <a:r>
              <a:rPr lang="en-US" dirty="0">
                <a:solidFill>
                  <a:schemeClr val="bg1"/>
                </a:solidFill>
              </a:rPr>
              <a:t>The main sources of rainfall are Monsoonal, Convectional and expressional rain </a:t>
            </a:r>
          </a:p>
          <a:p>
            <a:pPr lvl="1"/>
            <a:endParaRPr lang="en-US" dirty="0">
              <a:solidFill>
                <a:schemeClr val="bg1"/>
              </a:solidFill>
            </a:endParaRPr>
          </a:p>
          <a:p>
            <a:pPr lvl="1"/>
            <a:endParaRPr lang="en-US" dirty="0">
              <a:solidFill>
                <a:srgbClr val="EBEBEB"/>
              </a:solidFill>
            </a:endParaRPr>
          </a:p>
        </p:txBody>
      </p:sp>
      <p:sp>
        <p:nvSpPr>
          <p:cNvPr id="30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1" name="Rectangle 12">
            <a:extLst>
              <a:ext uri="{FF2B5EF4-FFF2-40B4-BE49-F238E27FC236}">
                <a16:creationId xmlns:a16="http://schemas.microsoft.com/office/drawing/2014/main" id="{126C04EF-6428-472D-B316-74A19385B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3992" y="0"/>
            <a:ext cx="609842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2" name="Freeform 5">
            <a:extLst>
              <a:ext uri="{FF2B5EF4-FFF2-40B4-BE49-F238E27FC236}">
                <a16:creationId xmlns:a16="http://schemas.microsoft.com/office/drawing/2014/main" id="{AE50896D-AACB-4C0A-855D-ECEFB4A0D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245057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053DBC-65BD-0A4A-B835-B151904DDD94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88906" y="-2"/>
            <a:ext cx="3274981" cy="3709643"/>
          </a:xfrm>
          <a:prstGeom prst="rect">
            <a:avLst/>
          </a:prstGeom>
          <a:effectLst/>
        </p:spPr>
      </p:pic>
      <p:sp>
        <p:nvSpPr>
          <p:cNvPr id="33" name="Rectangle 16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90F449C-3F49-8544-BFD5-A94571A4E3EA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69699" y="2568675"/>
            <a:ext cx="3736043" cy="41119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1A662F4-0D7C-4E4F-A03D-EBCA64F9B70B}"/>
              </a:ext>
            </a:extLst>
          </p:cNvPr>
          <p:cNvSpPr txBox="1"/>
          <p:nvPr/>
        </p:nvSpPr>
        <p:spPr>
          <a:xfrm>
            <a:off x="7162698" y="202168"/>
            <a:ext cx="1610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Provinces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D7849A4-D815-974A-A5AD-DACCB9F395ED}"/>
              </a:ext>
            </a:extLst>
          </p:cNvPr>
          <p:cNvSpPr txBox="1"/>
          <p:nvPr/>
        </p:nvSpPr>
        <p:spPr>
          <a:xfrm>
            <a:off x="10172020" y="2206587"/>
            <a:ext cx="1610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Districts</a:t>
            </a:r>
          </a:p>
        </p:txBody>
      </p:sp>
    </p:spTree>
    <p:extLst>
      <p:ext uri="{BB962C8B-B14F-4D97-AF65-F5344CB8AC3E}">
        <p14:creationId xmlns:p14="http://schemas.microsoft.com/office/powerpoint/2010/main" val="11909738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797F5E-D937-F747-B9B4-8E649A2D29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1" y="629266"/>
            <a:ext cx="4166510" cy="1622321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Background Cont’d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AA8B54-CF42-3C47-85C5-F1D00C1EDE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1937982"/>
            <a:ext cx="4166509" cy="428583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EBEBEB"/>
                </a:solidFill>
              </a:rPr>
              <a:t>Thailand</a:t>
            </a:r>
          </a:p>
          <a:p>
            <a:pPr lvl="1"/>
            <a:r>
              <a:rPr lang="en-US" dirty="0">
                <a:solidFill>
                  <a:srgbClr val="EBEBEB"/>
                </a:solidFill>
              </a:rPr>
              <a:t>Located in Southeast Asia</a:t>
            </a:r>
          </a:p>
          <a:p>
            <a:pPr lvl="1"/>
            <a:r>
              <a:rPr lang="en-US" dirty="0">
                <a:solidFill>
                  <a:srgbClr val="EBEBEB"/>
                </a:solidFill>
              </a:rPr>
              <a:t>76 provinces</a:t>
            </a:r>
          </a:p>
          <a:p>
            <a:pPr lvl="1"/>
            <a:r>
              <a:rPr lang="en-US" dirty="0">
                <a:solidFill>
                  <a:srgbClr val="EBEBEB"/>
                </a:solidFill>
              </a:rPr>
              <a:t>Total area is </a:t>
            </a:r>
            <a:r>
              <a:rPr lang="en-US" dirty="0">
                <a:solidFill>
                  <a:schemeClr val="bg1"/>
                </a:solidFill>
              </a:rPr>
              <a:t>198,120</a:t>
            </a:r>
            <a:r>
              <a:rPr lang="en-US" dirty="0">
                <a:solidFill>
                  <a:srgbClr val="EBEBEB"/>
                </a:solidFill>
              </a:rPr>
              <a:t> </a:t>
            </a:r>
            <a:r>
              <a:rPr lang="en-US" dirty="0" err="1">
                <a:solidFill>
                  <a:srgbClr val="EBEBEB"/>
                </a:solidFill>
              </a:rPr>
              <a:t>sq</a:t>
            </a:r>
            <a:r>
              <a:rPr lang="en-US" dirty="0">
                <a:solidFill>
                  <a:srgbClr val="EBEBEB"/>
                </a:solidFill>
              </a:rPr>
              <a:t> mi</a:t>
            </a:r>
          </a:p>
          <a:p>
            <a:pPr lvl="1"/>
            <a:r>
              <a:rPr lang="en-US" dirty="0">
                <a:solidFill>
                  <a:srgbClr val="EBEBEB"/>
                </a:solidFill>
              </a:rPr>
              <a:t>population is 64,785,909 (Census 2010)</a:t>
            </a:r>
          </a:p>
          <a:p>
            <a:pPr lvl="1"/>
            <a:endParaRPr lang="en-US" dirty="0">
              <a:solidFill>
                <a:srgbClr val="EBEBEB"/>
              </a:solidFill>
            </a:endParaRPr>
          </a:p>
          <a:p>
            <a:pPr lvl="1"/>
            <a:r>
              <a:rPr lang="en-US" dirty="0">
                <a:solidFill>
                  <a:srgbClr val="EBEBEB"/>
                </a:solidFill>
              </a:rPr>
              <a:t>Three climate seasons</a:t>
            </a:r>
          </a:p>
          <a:p>
            <a:pPr lvl="2"/>
            <a:r>
              <a:rPr lang="en-US" dirty="0">
                <a:solidFill>
                  <a:schemeClr val="bg1"/>
                </a:solidFill>
              </a:rPr>
              <a:t>Southwest monsoon season</a:t>
            </a:r>
          </a:p>
          <a:p>
            <a:pPr lvl="2"/>
            <a:r>
              <a:rPr lang="en-US" dirty="0">
                <a:solidFill>
                  <a:schemeClr val="bg1"/>
                </a:solidFill>
              </a:rPr>
              <a:t>Northeast monsoon season</a:t>
            </a:r>
          </a:p>
          <a:p>
            <a:pPr lvl="2"/>
            <a:r>
              <a:rPr lang="en-US" dirty="0">
                <a:solidFill>
                  <a:schemeClr val="bg1"/>
                </a:solidFill>
              </a:rPr>
              <a:t>Pre-monsoon</a:t>
            </a:r>
          </a:p>
        </p:txBody>
      </p:sp>
      <p:sp>
        <p:nvSpPr>
          <p:cNvPr id="12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126C04EF-6428-472D-B316-74A19385B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3992" y="0"/>
            <a:ext cx="609842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Freeform 5">
            <a:extLst>
              <a:ext uri="{FF2B5EF4-FFF2-40B4-BE49-F238E27FC236}">
                <a16:creationId xmlns:a16="http://schemas.microsoft.com/office/drawing/2014/main" id="{AE50896D-AACB-4C0A-855D-ECEFB4A0D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245057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AD51A6-F15D-A947-8D78-BE9EC9B6FB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5271" y="0"/>
            <a:ext cx="44126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2608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747F1B4-B831-4277-8AB0-32767F7EB7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7">
            <a:extLst>
              <a:ext uri="{FF2B5EF4-FFF2-40B4-BE49-F238E27FC236}">
                <a16:creationId xmlns:a16="http://schemas.microsoft.com/office/drawing/2014/main" id="{D80CFA21-AB7C-4BEB-9BFF-05764FBBF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4560DE-C617-2744-84B7-FFFE7A0432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Literature Review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2F7E335-851A-4CAE-B09F-E657819D46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0B541F0-7F6E-402E-84D8-CF96EACA5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" y="1762067"/>
            <a:ext cx="12192418" cy="5095933"/>
          </a:xfrm>
          <a:custGeom>
            <a:avLst/>
            <a:gdLst>
              <a:gd name="connsiteX0" fmla="*/ 1 w 12192418"/>
              <a:gd name="connsiteY0" fmla="*/ 0 h 5095933"/>
              <a:gd name="connsiteX1" fmla="*/ 71932 w 12192418"/>
              <a:gd name="connsiteY1" fmla="*/ 12261 h 5095933"/>
              <a:gd name="connsiteX2" fmla="*/ 282849 w 12192418"/>
              <a:gd name="connsiteY2" fmla="*/ 48343 h 5095933"/>
              <a:gd name="connsiteX3" fmla="*/ 436464 w 12192418"/>
              <a:gd name="connsiteY3" fmla="*/ 73565 h 5095933"/>
              <a:gd name="connsiteX4" fmla="*/ 619339 w 12192418"/>
              <a:gd name="connsiteY4" fmla="*/ 100188 h 5095933"/>
              <a:gd name="connsiteX5" fmla="*/ 836351 w 12192418"/>
              <a:gd name="connsiteY5" fmla="*/ 132066 h 5095933"/>
              <a:gd name="connsiteX6" fmla="*/ 1076528 w 12192418"/>
              <a:gd name="connsiteY6" fmla="*/ 165696 h 5095933"/>
              <a:gd name="connsiteX7" fmla="*/ 1347184 w 12192418"/>
              <a:gd name="connsiteY7" fmla="*/ 201077 h 5095933"/>
              <a:gd name="connsiteX8" fmla="*/ 1642223 w 12192418"/>
              <a:gd name="connsiteY8" fmla="*/ 238560 h 5095933"/>
              <a:gd name="connsiteX9" fmla="*/ 1962864 w 12192418"/>
              <a:gd name="connsiteY9" fmla="*/ 276043 h 5095933"/>
              <a:gd name="connsiteX10" fmla="*/ 2304232 w 12192418"/>
              <a:gd name="connsiteY10" fmla="*/ 314227 h 5095933"/>
              <a:gd name="connsiteX11" fmla="*/ 2672421 w 12192418"/>
              <a:gd name="connsiteY11" fmla="*/ 349608 h 5095933"/>
              <a:gd name="connsiteX12" fmla="*/ 3057678 w 12192418"/>
              <a:gd name="connsiteY12" fmla="*/ 383588 h 5095933"/>
              <a:gd name="connsiteX13" fmla="*/ 3464881 w 12192418"/>
              <a:gd name="connsiteY13" fmla="*/ 414415 h 5095933"/>
              <a:gd name="connsiteX14" fmla="*/ 3889152 w 12192418"/>
              <a:gd name="connsiteY14" fmla="*/ 443841 h 5095933"/>
              <a:gd name="connsiteX15" fmla="*/ 4331710 w 12192418"/>
              <a:gd name="connsiteY15" fmla="*/ 471515 h 5095933"/>
              <a:gd name="connsiteX16" fmla="*/ 4558476 w 12192418"/>
              <a:gd name="connsiteY16" fmla="*/ 481324 h 5095933"/>
              <a:gd name="connsiteX17" fmla="*/ 4790118 w 12192418"/>
              <a:gd name="connsiteY17" fmla="*/ 492183 h 5095933"/>
              <a:gd name="connsiteX18" fmla="*/ 5025418 w 12192418"/>
              <a:gd name="connsiteY18" fmla="*/ 502342 h 5095933"/>
              <a:gd name="connsiteX19" fmla="*/ 5261937 w 12192418"/>
              <a:gd name="connsiteY19" fmla="*/ 508998 h 5095933"/>
              <a:gd name="connsiteX20" fmla="*/ 5503332 w 12192418"/>
              <a:gd name="connsiteY20" fmla="*/ 514953 h 5095933"/>
              <a:gd name="connsiteX21" fmla="*/ 5747167 w 12192418"/>
              <a:gd name="connsiteY21" fmla="*/ 521259 h 5095933"/>
              <a:gd name="connsiteX22" fmla="*/ 5995877 w 12192418"/>
              <a:gd name="connsiteY22" fmla="*/ 525463 h 5095933"/>
              <a:gd name="connsiteX23" fmla="*/ 6247026 w 12192418"/>
              <a:gd name="connsiteY23" fmla="*/ 525463 h 5095933"/>
              <a:gd name="connsiteX24" fmla="*/ 6500613 w 12192418"/>
              <a:gd name="connsiteY24" fmla="*/ 527565 h 5095933"/>
              <a:gd name="connsiteX25" fmla="*/ 6756639 w 12192418"/>
              <a:gd name="connsiteY25" fmla="*/ 525463 h 5095933"/>
              <a:gd name="connsiteX26" fmla="*/ 7016322 w 12192418"/>
              <a:gd name="connsiteY26" fmla="*/ 521259 h 5095933"/>
              <a:gd name="connsiteX27" fmla="*/ 7276005 w 12192418"/>
              <a:gd name="connsiteY27" fmla="*/ 517406 h 5095933"/>
              <a:gd name="connsiteX28" fmla="*/ 7539345 w 12192418"/>
              <a:gd name="connsiteY28" fmla="*/ 508998 h 5095933"/>
              <a:gd name="connsiteX29" fmla="*/ 7805124 w 12192418"/>
              <a:gd name="connsiteY29" fmla="*/ 500241 h 5095933"/>
              <a:gd name="connsiteX30" fmla="*/ 8070903 w 12192418"/>
              <a:gd name="connsiteY30" fmla="*/ 490082 h 5095933"/>
              <a:gd name="connsiteX31" fmla="*/ 8339121 w 12192418"/>
              <a:gd name="connsiteY31" fmla="*/ 475719 h 5095933"/>
              <a:gd name="connsiteX32" fmla="*/ 8609776 w 12192418"/>
              <a:gd name="connsiteY32" fmla="*/ 458554 h 5095933"/>
              <a:gd name="connsiteX33" fmla="*/ 8881651 w 12192418"/>
              <a:gd name="connsiteY33" fmla="*/ 442089 h 5095933"/>
              <a:gd name="connsiteX34" fmla="*/ 9153526 w 12192418"/>
              <a:gd name="connsiteY34" fmla="*/ 421071 h 5095933"/>
              <a:gd name="connsiteX35" fmla="*/ 9429058 w 12192418"/>
              <a:gd name="connsiteY35" fmla="*/ 395849 h 5095933"/>
              <a:gd name="connsiteX36" fmla="*/ 9700933 w 12192418"/>
              <a:gd name="connsiteY36" fmla="*/ 370626 h 5095933"/>
              <a:gd name="connsiteX37" fmla="*/ 9977684 w 12192418"/>
              <a:gd name="connsiteY37" fmla="*/ 341551 h 5095933"/>
              <a:gd name="connsiteX38" fmla="*/ 10255655 w 12192418"/>
              <a:gd name="connsiteY38" fmla="*/ 309673 h 5095933"/>
              <a:gd name="connsiteX39" fmla="*/ 10529968 w 12192418"/>
              <a:gd name="connsiteY39" fmla="*/ 276043 h 5095933"/>
              <a:gd name="connsiteX40" fmla="*/ 10807939 w 12192418"/>
              <a:gd name="connsiteY40" fmla="*/ 236809 h 5095933"/>
              <a:gd name="connsiteX41" fmla="*/ 11084690 w 12192418"/>
              <a:gd name="connsiteY41" fmla="*/ 194772 h 5095933"/>
              <a:gd name="connsiteX42" fmla="*/ 11362661 w 12192418"/>
              <a:gd name="connsiteY42" fmla="*/ 153085 h 5095933"/>
              <a:gd name="connsiteX43" fmla="*/ 11639412 w 12192418"/>
              <a:gd name="connsiteY43" fmla="*/ 104392 h 5095933"/>
              <a:gd name="connsiteX44" fmla="*/ 11914945 w 12192418"/>
              <a:gd name="connsiteY44" fmla="*/ 54648 h 5095933"/>
              <a:gd name="connsiteX45" fmla="*/ 12191696 w 12192418"/>
              <a:gd name="connsiteY45" fmla="*/ 2452 h 5095933"/>
              <a:gd name="connsiteX46" fmla="*/ 12191696 w 12192418"/>
              <a:gd name="connsiteY46" fmla="*/ 2109542 h 5095933"/>
              <a:gd name="connsiteX47" fmla="*/ 12191999 w 12192418"/>
              <a:gd name="connsiteY47" fmla="*/ 2109542 h 5095933"/>
              <a:gd name="connsiteX48" fmla="*/ 12191999 w 12192418"/>
              <a:gd name="connsiteY48" fmla="*/ 2802467 h 5095933"/>
              <a:gd name="connsiteX49" fmla="*/ 12192418 w 12192418"/>
              <a:gd name="connsiteY49" fmla="*/ 2802467 h 5095933"/>
              <a:gd name="connsiteX50" fmla="*/ 12192418 w 12192418"/>
              <a:gd name="connsiteY50" fmla="*/ 5095933 h 5095933"/>
              <a:gd name="connsiteX51" fmla="*/ 1 w 12192418"/>
              <a:gd name="connsiteY51" fmla="*/ 5095933 h 5095933"/>
              <a:gd name="connsiteX52" fmla="*/ 1 w 12192418"/>
              <a:gd name="connsiteY52" fmla="*/ 4074529 h 5095933"/>
              <a:gd name="connsiteX53" fmla="*/ 0 w 12192418"/>
              <a:gd name="connsiteY53" fmla="*/ 4074529 h 5095933"/>
              <a:gd name="connsiteX54" fmla="*/ 0 w 12192418"/>
              <a:gd name="connsiteY54" fmla="*/ 2109542 h 5095933"/>
              <a:gd name="connsiteX55" fmla="*/ 1 w 12192418"/>
              <a:gd name="connsiteY55" fmla="*/ 2109542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418" h="5095933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4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7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109542"/>
                </a:lnTo>
                <a:lnTo>
                  <a:pt x="12191999" y="2109542"/>
                </a:lnTo>
                <a:lnTo>
                  <a:pt x="12191999" y="2802467"/>
                </a:lnTo>
                <a:lnTo>
                  <a:pt x="12192418" y="2802467"/>
                </a:lnTo>
                <a:lnTo>
                  <a:pt x="12192418" y="5095933"/>
                </a:lnTo>
                <a:lnTo>
                  <a:pt x="1" y="5095933"/>
                </a:lnTo>
                <a:lnTo>
                  <a:pt x="1" y="4074529"/>
                </a:lnTo>
                <a:lnTo>
                  <a:pt x="0" y="4074529"/>
                </a:lnTo>
                <a:lnTo>
                  <a:pt x="0" y="2109542"/>
                </a:lnTo>
                <a:lnTo>
                  <a:pt x="1" y="21095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D54DDF0-D5E7-CA4A-A510-4FCB44A3BD4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21595808"/>
              </p:ext>
            </p:extLst>
          </p:nvPr>
        </p:nvGraphicFramePr>
        <p:xfrm>
          <a:off x="1203277" y="1460230"/>
          <a:ext cx="11368585" cy="53977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1262377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761E1-B862-2748-B470-EDD6C37CD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</a:t>
            </a:r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4429DBDD-83E5-AA4E-BE2B-1F9F3286B38F}"/>
              </a:ext>
            </a:extLst>
          </p:cNvPr>
          <p:cNvGrpSpPr/>
          <p:nvPr/>
        </p:nvGrpSpPr>
        <p:grpSpPr>
          <a:xfrm>
            <a:off x="755295" y="1271901"/>
            <a:ext cx="11202856" cy="5105266"/>
            <a:chOff x="646111" y="1149069"/>
            <a:chExt cx="11202856" cy="5105266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1843AAA-CB8B-C448-955D-DEA02DE185D2}"/>
                </a:ext>
              </a:extLst>
            </p:cNvPr>
            <p:cNvSpPr/>
            <p:nvPr/>
          </p:nvSpPr>
          <p:spPr>
            <a:xfrm>
              <a:off x="646111" y="1344482"/>
              <a:ext cx="2411284" cy="50876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Data Acquisition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C060AC4-00B7-7E46-B5AF-E9E92E332ABF}"/>
                </a:ext>
              </a:extLst>
            </p:cNvPr>
            <p:cNvSpPr/>
            <p:nvPr/>
          </p:nvSpPr>
          <p:spPr>
            <a:xfrm>
              <a:off x="1700187" y="2254324"/>
              <a:ext cx="2694470" cy="433163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Data</a:t>
              </a:r>
              <a:r>
                <a:rPr lang="en-US" sz="2000" dirty="0"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Pre-Analysis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D05D3D5-508A-E34A-8009-53771D75FCFC}"/>
                </a:ext>
              </a:extLst>
            </p:cNvPr>
            <p:cNvSpPr/>
            <p:nvPr/>
          </p:nvSpPr>
          <p:spPr>
            <a:xfrm>
              <a:off x="3027578" y="3104014"/>
              <a:ext cx="2560399" cy="423893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Data Pre-Processing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4A3ECFF-60DB-5C43-B703-9B00385EDAAC}"/>
                </a:ext>
              </a:extLst>
            </p:cNvPr>
            <p:cNvSpPr/>
            <p:nvPr/>
          </p:nvSpPr>
          <p:spPr>
            <a:xfrm>
              <a:off x="4180707" y="3990870"/>
              <a:ext cx="2847889" cy="50601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Model Generation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326DCDB-A2E9-2746-BAF0-78F6FC07066D}"/>
                </a:ext>
              </a:extLst>
            </p:cNvPr>
            <p:cNvSpPr/>
            <p:nvPr/>
          </p:nvSpPr>
          <p:spPr>
            <a:xfrm>
              <a:off x="5833184" y="4886612"/>
              <a:ext cx="2753210" cy="50898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Model Validation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4B95C8D-2D15-8343-8C55-A62F4CB8E68F}"/>
                </a:ext>
              </a:extLst>
            </p:cNvPr>
            <p:cNvSpPr/>
            <p:nvPr/>
          </p:nvSpPr>
          <p:spPr>
            <a:xfrm>
              <a:off x="7603081" y="5780345"/>
              <a:ext cx="2700572" cy="47399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Resource Allocation</a:t>
              </a:r>
            </a:p>
          </p:txBody>
        </p:sp>
        <p:sp>
          <p:nvSpPr>
            <p:cNvPr id="35" name="Folded Corner 34">
              <a:extLst>
                <a:ext uri="{FF2B5EF4-FFF2-40B4-BE49-F238E27FC236}">
                  <a16:creationId xmlns:a16="http://schemas.microsoft.com/office/drawing/2014/main" id="{05BBA222-5F23-FD4A-9929-695036CE1C8C}"/>
                </a:ext>
              </a:extLst>
            </p:cNvPr>
            <p:cNvSpPr/>
            <p:nvPr/>
          </p:nvSpPr>
          <p:spPr>
            <a:xfrm>
              <a:off x="8953367" y="1149069"/>
              <a:ext cx="2895600" cy="965200"/>
            </a:xfrm>
            <a:prstGeom prst="foldedCorner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en-US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1. Rainfall, Temperature, Dengue Incidence, Population Data</a:t>
              </a:r>
            </a:p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en-US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2. Data Alignment and Cropping</a:t>
              </a:r>
            </a:p>
          </p:txBody>
        </p:sp>
        <p:sp>
          <p:nvSpPr>
            <p:cNvPr id="36" name="Folded Corner 35">
              <a:extLst>
                <a:ext uri="{FF2B5EF4-FFF2-40B4-BE49-F238E27FC236}">
                  <a16:creationId xmlns:a16="http://schemas.microsoft.com/office/drawing/2014/main" id="{D32DBCD2-FA2F-AC47-8E10-2BC8518B5A3D}"/>
                </a:ext>
              </a:extLst>
            </p:cNvPr>
            <p:cNvSpPr/>
            <p:nvPr/>
          </p:nvSpPr>
          <p:spPr>
            <a:xfrm>
              <a:off x="8953367" y="2302408"/>
              <a:ext cx="2133600" cy="439524"/>
            </a:xfrm>
            <a:prstGeom prst="foldedCorner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en-US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Correlation Analysis</a:t>
              </a:r>
            </a:p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en-US" sz="1200" dirty="0">
                  <a:latin typeface="Times New Roman" panose="02020603050405020304" pitchFamily="18" charset="0"/>
                  <a:ea typeface="Times New Roman" panose="02020603050405020304" pitchFamily="18" charset="0"/>
                </a:rPr>
                <a:t>GWR Analysis</a:t>
              </a:r>
              <a:endPara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37" name="Folded Corner 36">
              <a:extLst>
                <a:ext uri="{FF2B5EF4-FFF2-40B4-BE49-F238E27FC236}">
                  <a16:creationId xmlns:a16="http://schemas.microsoft.com/office/drawing/2014/main" id="{6A07D392-CCA4-744A-8625-36CE7B4FB5A8}"/>
                </a:ext>
              </a:extLst>
            </p:cNvPr>
            <p:cNvSpPr/>
            <p:nvPr/>
          </p:nvSpPr>
          <p:spPr>
            <a:xfrm>
              <a:off x="8953367" y="2907631"/>
              <a:ext cx="2895600" cy="787400"/>
            </a:xfrm>
            <a:prstGeom prst="foldedCorner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en-US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1. Year-wise Data Normalization,</a:t>
              </a:r>
            </a:p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en-US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2. Outlier Removal with Iterative Convex Hull Method</a:t>
              </a:r>
            </a:p>
          </p:txBody>
        </p:sp>
        <p:sp>
          <p:nvSpPr>
            <p:cNvPr id="38" name="Folded Corner 37">
              <a:extLst>
                <a:ext uri="{FF2B5EF4-FFF2-40B4-BE49-F238E27FC236}">
                  <a16:creationId xmlns:a16="http://schemas.microsoft.com/office/drawing/2014/main" id="{438BA73F-7B66-8C4A-96A2-E9E3F44E69CE}"/>
                </a:ext>
              </a:extLst>
            </p:cNvPr>
            <p:cNvSpPr/>
            <p:nvPr/>
          </p:nvSpPr>
          <p:spPr>
            <a:xfrm>
              <a:off x="8953367" y="3740129"/>
              <a:ext cx="2895600" cy="1028700"/>
            </a:xfrm>
            <a:prstGeom prst="foldedCorner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en-US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1. SVR</a:t>
              </a:r>
            </a:p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en-US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2. Least Square Regression</a:t>
              </a:r>
            </a:p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en-US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3. K-NN</a:t>
              </a:r>
            </a:p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en-US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4. Ensemble (With Best Models)</a:t>
              </a:r>
            </a:p>
          </p:txBody>
        </p:sp>
        <p:sp>
          <p:nvSpPr>
            <p:cNvPr id="39" name="Folded Corner 38">
              <a:extLst>
                <a:ext uri="{FF2B5EF4-FFF2-40B4-BE49-F238E27FC236}">
                  <a16:creationId xmlns:a16="http://schemas.microsoft.com/office/drawing/2014/main" id="{E8B57907-60C8-F04A-B4AF-C31BBA6C17FB}"/>
                </a:ext>
              </a:extLst>
            </p:cNvPr>
            <p:cNvSpPr/>
            <p:nvPr/>
          </p:nvSpPr>
          <p:spPr>
            <a:xfrm>
              <a:off x="832517" y="4886612"/>
              <a:ext cx="2895600" cy="571500"/>
            </a:xfrm>
            <a:prstGeom prst="foldedCorner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en-US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1. 10-Fold Cross Validation (Prediction)</a:t>
              </a:r>
            </a:p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en-US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2. Proposed Accuracy Calculator</a:t>
              </a:r>
            </a:p>
          </p:txBody>
        </p:sp>
        <p:sp>
          <p:nvSpPr>
            <p:cNvPr id="40" name="Folded Corner 39">
              <a:extLst>
                <a:ext uri="{FF2B5EF4-FFF2-40B4-BE49-F238E27FC236}">
                  <a16:creationId xmlns:a16="http://schemas.microsoft.com/office/drawing/2014/main" id="{80CF0C84-9D44-7347-A85D-D00CD02523E8}"/>
                </a:ext>
              </a:extLst>
            </p:cNvPr>
            <p:cNvSpPr/>
            <p:nvPr/>
          </p:nvSpPr>
          <p:spPr>
            <a:xfrm>
              <a:off x="832517" y="5845890"/>
              <a:ext cx="2895600" cy="342900"/>
            </a:xfrm>
            <a:prstGeom prst="foldedCorner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en-US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Proposed Genetic Algorithm</a:t>
              </a:r>
            </a:p>
          </p:txBody>
        </p:sp>
        <p:sp>
          <p:nvSpPr>
            <p:cNvPr id="74" name="Up-Down Arrow 73">
              <a:extLst>
                <a:ext uri="{FF2B5EF4-FFF2-40B4-BE49-F238E27FC236}">
                  <a16:creationId xmlns:a16="http://schemas.microsoft.com/office/drawing/2014/main" id="{D5328C74-DC6A-C846-91C8-E322B5BAE675}"/>
                </a:ext>
              </a:extLst>
            </p:cNvPr>
            <p:cNvSpPr/>
            <p:nvPr/>
          </p:nvSpPr>
          <p:spPr>
            <a:xfrm>
              <a:off x="2552131" y="1853248"/>
              <a:ext cx="182880" cy="365760"/>
            </a:xfrm>
            <a:prstGeom prst="upDownArrow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Up-Down Arrow 74">
              <a:extLst>
                <a:ext uri="{FF2B5EF4-FFF2-40B4-BE49-F238E27FC236}">
                  <a16:creationId xmlns:a16="http://schemas.microsoft.com/office/drawing/2014/main" id="{0C98D3B6-C1AE-284E-9719-17A5089964BD}"/>
                </a:ext>
              </a:extLst>
            </p:cNvPr>
            <p:cNvSpPr/>
            <p:nvPr/>
          </p:nvSpPr>
          <p:spPr>
            <a:xfrm>
              <a:off x="3728117" y="2701689"/>
              <a:ext cx="182880" cy="365760"/>
            </a:xfrm>
            <a:prstGeom prst="upDownArrow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Up-Down Arrow 75">
              <a:extLst>
                <a:ext uri="{FF2B5EF4-FFF2-40B4-BE49-F238E27FC236}">
                  <a16:creationId xmlns:a16="http://schemas.microsoft.com/office/drawing/2014/main" id="{712F6E0D-772B-F647-9706-4F59A02686A6}"/>
                </a:ext>
              </a:extLst>
            </p:cNvPr>
            <p:cNvSpPr/>
            <p:nvPr/>
          </p:nvSpPr>
          <p:spPr>
            <a:xfrm>
              <a:off x="4781273" y="3563778"/>
              <a:ext cx="182880" cy="365760"/>
            </a:xfrm>
            <a:prstGeom prst="upDownArrow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Up-Down Arrow 76">
              <a:extLst>
                <a:ext uri="{FF2B5EF4-FFF2-40B4-BE49-F238E27FC236}">
                  <a16:creationId xmlns:a16="http://schemas.microsoft.com/office/drawing/2014/main" id="{CEEEB76A-5F76-4C40-978D-A96FDB2117CA}"/>
                </a:ext>
              </a:extLst>
            </p:cNvPr>
            <p:cNvSpPr/>
            <p:nvPr/>
          </p:nvSpPr>
          <p:spPr>
            <a:xfrm>
              <a:off x="6325747" y="4494106"/>
              <a:ext cx="182880" cy="365760"/>
            </a:xfrm>
            <a:prstGeom prst="upDownArrow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Up-Down Arrow 77">
              <a:extLst>
                <a:ext uri="{FF2B5EF4-FFF2-40B4-BE49-F238E27FC236}">
                  <a16:creationId xmlns:a16="http://schemas.microsoft.com/office/drawing/2014/main" id="{EF3422A6-8D6E-494B-8C66-13E2EB7BEE5D}"/>
                </a:ext>
              </a:extLst>
            </p:cNvPr>
            <p:cNvSpPr/>
            <p:nvPr/>
          </p:nvSpPr>
          <p:spPr>
            <a:xfrm>
              <a:off x="7938464" y="5410783"/>
              <a:ext cx="182880" cy="365760"/>
            </a:xfrm>
            <a:prstGeom prst="upDownArrow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5B13BEE7-EB6F-2645-80F7-7B47286D6CD8}"/>
                </a:ext>
              </a:extLst>
            </p:cNvPr>
            <p:cNvCxnSpPr>
              <a:stCxn id="4" idx="3"/>
              <a:endCxn id="35" idx="1"/>
            </p:cNvCxnSpPr>
            <p:nvPr/>
          </p:nvCxnSpPr>
          <p:spPr>
            <a:xfrm>
              <a:off x="3057395" y="1598865"/>
              <a:ext cx="5895972" cy="32804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  <a:headEnd type="none" w="med" len="med"/>
              <a:tailEnd type="none" w="med" len="med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7AA2E1D9-5378-184C-A909-A5BDFCD4AF83}"/>
                </a:ext>
              </a:extLst>
            </p:cNvPr>
            <p:cNvCxnSpPr>
              <a:cxnSpLocks/>
              <a:stCxn id="5" idx="3"/>
              <a:endCxn id="36" idx="1"/>
            </p:cNvCxnSpPr>
            <p:nvPr/>
          </p:nvCxnSpPr>
          <p:spPr>
            <a:xfrm>
              <a:off x="4394657" y="2470906"/>
              <a:ext cx="4558710" cy="51264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  <a:headEnd type="none" w="med" len="med"/>
              <a:tailEnd type="none" w="med" len="med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09761A9A-256A-9649-934F-2DA4097E8A49}"/>
                </a:ext>
              </a:extLst>
            </p:cNvPr>
            <p:cNvCxnSpPr>
              <a:cxnSpLocks/>
              <a:stCxn id="6" idx="3"/>
              <a:endCxn id="37" idx="1"/>
            </p:cNvCxnSpPr>
            <p:nvPr/>
          </p:nvCxnSpPr>
          <p:spPr>
            <a:xfrm flipV="1">
              <a:off x="5587977" y="3301331"/>
              <a:ext cx="3365390" cy="14630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  <a:headEnd type="none" w="med" len="med"/>
              <a:tailEnd type="none" w="med" len="med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F43F09CA-F749-2547-9449-6324E62B237C}"/>
                </a:ext>
              </a:extLst>
            </p:cNvPr>
            <p:cNvCxnSpPr>
              <a:cxnSpLocks/>
              <a:stCxn id="7" idx="3"/>
              <a:endCxn id="38" idx="1"/>
            </p:cNvCxnSpPr>
            <p:nvPr/>
          </p:nvCxnSpPr>
          <p:spPr>
            <a:xfrm>
              <a:off x="7028596" y="4243877"/>
              <a:ext cx="1924771" cy="10602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  <a:headEnd type="none" w="med" len="med"/>
              <a:tailEnd type="none" w="med" len="med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C1A5F41D-B2AE-A94F-B6C1-5B7A0D8A0E66}"/>
                </a:ext>
              </a:extLst>
            </p:cNvPr>
            <p:cNvCxnSpPr>
              <a:cxnSpLocks/>
              <a:stCxn id="39" idx="3"/>
              <a:endCxn id="9" idx="1"/>
            </p:cNvCxnSpPr>
            <p:nvPr/>
          </p:nvCxnSpPr>
          <p:spPr>
            <a:xfrm flipV="1">
              <a:off x="3728117" y="5141104"/>
              <a:ext cx="2105067" cy="31258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  <a:headEnd type="none" w="med" len="med"/>
              <a:tailEnd type="none" w="med" len="med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AC80B131-E55E-AF4A-B657-6943649F06EC}"/>
                </a:ext>
              </a:extLst>
            </p:cNvPr>
            <p:cNvCxnSpPr>
              <a:cxnSpLocks/>
              <a:stCxn id="40" idx="3"/>
              <a:endCxn id="10" idx="1"/>
            </p:cNvCxnSpPr>
            <p:nvPr/>
          </p:nvCxnSpPr>
          <p:spPr>
            <a:xfrm>
              <a:off x="3728117" y="6017340"/>
              <a:ext cx="3874964" cy="0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  <a:headEnd type="none" w="med" len="med"/>
              <a:tailEnd type="none" w="med" len="med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444980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9AAA60-2626-644A-A8E2-E0DA7FB4E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 Cont’d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F7A28C-A643-C84E-A47B-FDAEA5910D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Acquisition</a:t>
            </a:r>
          </a:p>
          <a:p>
            <a:pPr lvl="1"/>
            <a:r>
              <a:rPr lang="en-US" dirty="0"/>
              <a:t>Rainfall Data</a:t>
            </a:r>
          </a:p>
          <a:p>
            <a:pPr lvl="2"/>
            <a:r>
              <a:rPr lang="en-US" dirty="0"/>
              <a:t>Global Rainfall Map in Near Real Time from JAXA Global Rainfall Watch</a:t>
            </a:r>
          </a:p>
          <a:p>
            <a:pPr lvl="1"/>
            <a:r>
              <a:rPr lang="en-US" dirty="0"/>
              <a:t>Temperature Data</a:t>
            </a:r>
          </a:p>
          <a:p>
            <a:pPr lvl="2"/>
            <a:r>
              <a:rPr lang="en-US" dirty="0"/>
              <a:t>Thailand Meteorological Dept. (TMD) and NASA Earth Observations (NEO)</a:t>
            </a:r>
          </a:p>
          <a:p>
            <a:pPr lvl="1"/>
            <a:r>
              <a:rPr lang="en-US" dirty="0"/>
              <a:t>Population Data</a:t>
            </a:r>
          </a:p>
          <a:p>
            <a:pPr lvl="2"/>
            <a:r>
              <a:rPr lang="en-US" dirty="0"/>
              <a:t>Department of Census of Thailand and Sri Lanka</a:t>
            </a:r>
          </a:p>
          <a:p>
            <a:pPr lvl="1"/>
            <a:r>
              <a:rPr lang="en-US" dirty="0"/>
              <a:t>Dengue Cases</a:t>
            </a:r>
          </a:p>
          <a:p>
            <a:pPr lvl="2"/>
            <a:r>
              <a:rPr lang="en-US" dirty="0"/>
              <a:t>Epidemiology Unit of Sri Lanka and Thailand</a:t>
            </a:r>
          </a:p>
        </p:txBody>
      </p:sp>
    </p:spTree>
    <p:extLst>
      <p:ext uri="{BB962C8B-B14F-4D97-AF65-F5344CB8AC3E}">
        <p14:creationId xmlns:p14="http://schemas.microsoft.com/office/powerpoint/2010/main" val="30270654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20F27F-C6EF-9845-8C14-680D6D1326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1447799"/>
            <a:ext cx="3105075" cy="1444750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200"/>
              <a:t>Data Acquisition - Data Statistics</a:t>
            </a:r>
          </a:p>
        </p:txBody>
      </p:sp>
      <p:sp>
        <p:nvSpPr>
          <p:cNvPr id="10" name="Freeform 23">
            <a:extLst>
              <a:ext uri="{FF2B5EF4-FFF2-40B4-BE49-F238E27FC236}">
                <a16:creationId xmlns:a16="http://schemas.microsoft.com/office/drawing/2014/main" id="{0E38218E-B21F-433A-BB44-F15DE7DC66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C7348AF-7602-4B76-9997-03F0F432DA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1CC539E7-2A7D-4261-A502-1C2FA9C1B2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140466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0DD7D4-CD57-4577-ACCC-43E1C72F77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255A4B-1E97-2E4C-AA1F-3BC29A65F8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1" y="3088493"/>
            <a:ext cx="3104751" cy="2931307"/>
          </a:xfrm>
        </p:spPr>
        <p:txBody>
          <a:bodyPr>
            <a:normAutofit/>
          </a:bodyPr>
          <a:lstStyle/>
          <a:p>
            <a:r>
              <a:rPr lang="en-US" sz="1600" dirty="0"/>
              <a:t>Thailand</a:t>
            </a:r>
          </a:p>
          <a:p>
            <a:pPr lvl="1"/>
            <a:r>
              <a:rPr lang="en-US" sz="1600" dirty="0"/>
              <a:t>76 Provinces</a:t>
            </a:r>
          </a:p>
          <a:p>
            <a:r>
              <a:rPr lang="en-US" sz="1600" dirty="0"/>
              <a:t>Sri Lanka</a:t>
            </a:r>
          </a:p>
          <a:p>
            <a:pPr lvl="1"/>
            <a:r>
              <a:rPr lang="en-US" sz="1600" dirty="0"/>
              <a:t>25 Districts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209190-8E57-CD4A-9DE6-0B45DB337B0B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15528" y="1635180"/>
            <a:ext cx="3457100" cy="4164980"/>
          </a:xfrm>
          <a:prstGeom prst="rect">
            <a:avLst/>
          </a:prstGeom>
          <a:effectLst/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2807B6C-EECB-1B4F-A4A5-AF52152DBA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3456" y="1590826"/>
            <a:ext cx="2726598" cy="42376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914C551-CAAB-0840-B96A-40064BCD8C2B}"/>
              </a:ext>
            </a:extLst>
          </p:cNvPr>
          <p:cNvSpPr txBox="1"/>
          <p:nvPr/>
        </p:nvSpPr>
        <p:spPr>
          <a:xfrm>
            <a:off x="4853456" y="6019800"/>
            <a:ext cx="2857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Provinces of Thailand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40B80D-D515-1740-89C0-07270A3A79B2}"/>
              </a:ext>
            </a:extLst>
          </p:cNvPr>
          <p:cNvSpPr txBox="1"/>
          <p:nvPr/>
        </p:nvSpPr>
        <p:spPr>
          <a:xfrm>
            <a:off x="8522728" y="5959748"/>
            <a:ext cx="2857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Districts of Sri Lanka</a:t>
            </a:r>
          </a:p>
        </p:txBody>
      </p:sp>
    </p:spTree>
    <p:extLst>
      <p:ext uri="{BB962C8B-B14F-4D97-AF65-F5344CB8AC3E}">
        <p14:creationId xmlns:p14="http://schemas.microsoft.com/office/powerpoint/2010/main" val="13599928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BD9A0-639F-AF44-B17B-45A04921A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Acquisition - Rainfall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75D9F7-7FFC-9949-AFC6-B16A86EE8C08}"/>
              </a:ext>
            </a:extLst>
          </p:cNvPr>
          <p:cNvPicPr/>
          <p:nvPr/>
        </p:nvPicPr>
        <p:blipFill>
          <a:blip r:embed="rId2" cstate="print">
            <a:lum contras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1247" y="1469266"/>
            <a:ext cx="5669678" cy="41536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761412F-4EE9-DD4F-B365-246F023827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3724199"/>
              </p:ext>
            </p:extLst>
          </p:nvPr>
        </p:nvGraphicFramePr>
        <p:xfrm>
          <a:off x="6935195" y="1469266"/>
          <a:ext cx="4991506" cy="3244469"/>
        </p:xfrm>
        <a:graphic>
          <a:graphicData uri="http://schemas.openxmlformats.org/drawingml/2006/table">
            <a:tbl>
              <a:tblPr firstRow="1" firstCol="1" bandRow="1">
                <a:tableStyleId>{073A0DAA-6AF3-43AB-8588-CEC1D06C72B9}</a:tableStyleId>
              </a:tblPr>
              <a:tblGrid>
                <a:gridCol w="1062673">
                  <a:extLst>
                    <a:ext uri="{9D8B030D-6E8A-4147-A177-3AD203B41FA5}">
                      <a16:colId xmlns:a16="http://schemas.microsoft.com/office/drawing/2014/main" val="993846318"/>
                    </a:ext>
                  </a:extLst>
                </a:gridCol>
                <a:gridCol w="732908">
                  <a:extLst>
                    <a:ext uri="{9D8B030D-6E8A-4147-A177-3AD203B41FA5}">
                      <a16:colId xmlns:a16="http://schemas.microsoft.com/office/drawing/2014/main" val="2030271424"/>
                    </a:ext>
                  </a:extLst>
                </a:gridCol>
                <a:gridCol w="684737">
                  <a:extLst>
                    <a:ext uri="{9D8B030D-6E8A-4147-A177-3AD203B41FA5}">
                      <a16:colId xmlns:a16="http://schemas.microsoft.com/office/drawing/2014/main" val="3188432615"/>
                    </a:ext>
                  </a:extLst>
                </a:gridCol>
                <a:gridCol w="641445">
                  <a:extLst>
                    <a:ext uri="{9D8B030D-6E8A-4147-A177-3AD203B41FA5}">
                      <a16:colId xmlns:a16="http://schemas.microsoft.com/office/drawing/2014/main" val="1584349674"/>
                    </a:ext>
                  </a:extLst>
                </a:gridCol>
                <a:gridCol w="627797">
                  <a:extLst>
                    <a:ext uri="{9D8B030D-6E8A-4147-A177-3AD203B41FA5}">
                      <a16:colId xmlns:a16="http://schemas.microsoft.com/office/drawing/2014/main" val="849757652"/>
                    </a:ext>
                  </a:extLst>
                </a:gridCol>
                <a:gridCol w="1241946">
                  <a:extLst>
                    <a:ext uri="{9D8B030D-6E8A-4147-A177-3AD203B41FA5}">
                      <a16:colId xmlns:a16="http://schemas.microsoft.com/office/drawing/2014/main" val="840985453"/>
                    </a:ext>
                  </a:extLst>
                </a:gridCol>
              </a:tblGrid>
              <a:tr h="523307"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</a:pPr>
                      <a:r>
                        <a:rPr lang="en-US" sz="1200" b="0" dirty="0">
                          <a:effectLst/>
                        </a:rPr>
                        <a:t>Area name </a:t>
                      </a:r>
                      <a:endParaRPr lang="en-US" sz="12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</a:pPr>
                      <a:r>
                        <a:rPr lang="en-US" sz="1200" b="0" dirty="0">
                          <a:effectLst/>
                        </a:rPr>
                        <a:t>Lon(W)</a:t>
                      </a:r>
                      <a:endParaRPr lang="en-US" sz="12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</a:pPr>
                      <a:r>
                        <a:rPr lang="en-US" sz="1200" b="0" dirty="0">
                          <a:effectLst/>
                        </a:rPr>
                        <a:t>Lon(E)</a:t>
                      </a:r>
                      <a:endParaRPr lang="en-US" sz="12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</a:pPr>
                      <a:r>
                        <a:rPr lang="en-US" sz="1200" b="0" dirty="0">
                          <a:effectLst/>
                        </a:rPr>
                        <a:t>Lat(S)</a:t>
                      </a:r>
                      <a:endParaRPr lang="en-US" sz="12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</a:pPr>
                      <a:r>
                        <a:rPr lang="en-US" sz="1200" b="0" dirty="0">
                          <a:effectLst/>
                        </a:rPr>
                        <a:t>Lat(N) </a:t>
                      </a:r>
                      <a:endParaRPr lang="en-US" sz="12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</a:pPr>
                      <a:r>
                        <a:rPr lang="en-US" sz="1200" b="0" dirty="0">
                          <a:effectLst/>
                        </a:rPr>
                        <a:t>Description</a:t>
                      </a:r>
                      <a:endParaRPr lang="en-US" sz="12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17203379"/>
                  </a:ext>
                </a:extLst>
              </a:tr>
              <a:tr h="354767"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</a:pPr>
                      <a:r>
                        <a:rPr lang="en-US" sz="1200" b="0" dirty="0">
                          <a:effectLst/>
                        </a:rPr>
                        <a:t>01_AsiaEE </a:t>
                      </a:r>
                      <a:endParaRPr lang="en-US" sz="12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</a:pPr>
                      <a:r>
                        <a:rPr lang="en-US" sz="1200" b="0" dirty="0">
                          <a:effectLst/>
                        </a:rPr>
                        <a:t>90</a:t>
                      </a:r>
                      <a:endParaRPr lang="en-US" sz="12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</a:pPr>
                      <a:r>
                        <a:rPr lang="en-US" sz="1200" b="0">
                          <a:effectLst/>
                        </a:rPr>
                        <a:t>155</a:t>
                      </a:r>
                      <a:endParaRPr lang="en-US" sz="1200" b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</a:pPr>
                      <a:r>
                        <a:rPr lang="en-US" sz="1200" b="0">
                          <a:effectLst/>
                        </a:rPr>
                        <a:t>30</a:t>
                      </a:r>
                      <a:endParaRPr lang="en-US" sz="1200" b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</a:pPr>
                      <a:r>
                        <a:rPr lang="en-US" sz="1200" b="0">
                          <a:effectLst/>
                        </a:rPr>
                        <a:t>50</a:t>
                      </a:r>
                      <a:endParaRPr lang="en-US" sz="1200" b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</a:pPr>
                      <a:r>
                        <a:rPr lang="en-US" sz="1200" b="0">
                          <a:effectLst/>
                        </a:rPr>
                        <a:t>East Asia</a:t>
                      </a:r>
                      <a:endParaRPr lang="en-US" sz="1200" b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43777860"/>
                  </a:ext>
                </a:extLst>
              </a:tr>
              <a:tr h="464099"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</a:pPr>
                      <a:r>
                        <a:rPr lang="en-US" sz="1200" b="0">
                          <a:effectLst/>
                        </a:rPr>
                        <a:t>02_AsiaSE </a:t>
                      </a:r>
                      <a:endParaRPr lang="en-US" sz="1200" b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</a:pPr>
                      <a:r>
                        <a:rPr lang="en-US" sz="1200" b="0" dirty="0">
                          <a:effectLst/>
                        </a:rPr>
                        <a:t>90</a:t>
                      </a:r>
                      <a:endParaRPr lang="en-US" sz="12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</a:pPr>
                      <a:r>
                        <a:rPr lang="en-US" sz="1200" b="0">
                          <a:effectLst/>
                        </a:rPr>
                        <a:t>155</a:t>
                      </a:r>
                      <a:endParaRPr lang="en-US" sz="1200" b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</a:pPr>
                      <a:r>
                        <a:rPr lang="en-US" sz="1200" b="0">
                          <a:effectLst/>
                        </a:rPr>
                        <a:t>-10</a:t>
                      </a:r>
                      <a:endParaRPr lang="en-US" sz="1200" b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</a:pPr>
                      <a:r>
                        <a:rPr lang="en-US" sz="1200" b="0">
                          <a:effectLst/>
                        </a:rPr>
                        <a:t>30</a:t>
                      </a:r>
                      <a:endParaRPr lang="en-US" sz="1200" b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</a:pPr>
                      <a:r>
                        <a:rPr lang="en-US" sz="1200" b="0">
                          <a:effectLst/>
                        </a:rPr>
                        <a:t>South East Asia</a:t>
                      </a:r>
                      <a:endParaRPr lang="en-US" sz="1200" b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33615112"/>
                  </a:ext>
                </a:extLst>
              </a:tr>
              <a:tr h="354767"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</a:pPr>
                      <a:r>
                        <a:rPr lang="en-US" sz="1200" b="0">
                          <a:effectLst/>
                        </a:rPr>
                        <a:t>04_AsiaCC </a:t>
                      </a:r>
                      <a:endParaRPr lang="en-US" sz="1200" b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</a:pPr>
                      <a:r>
                        <a:rPr lang="en-US" sz="1200" b="0" dirty="0">
                          <a:effectLst/>
                        </a:rPr>
                        <a:t>35</a:t>
                      </a:r>
                      <a:endParaRPr lang="en-US" sz="12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</a:pPr>
                      <a:r>
                        <a:rPr lang="en-US" sz="1200" b="0" dirty="0">
                          <a:effectLst/>
                        </a:rPr>
                        <a:t>90</a:t>
                      </a:r>
                      <a:endParaRPr lang="en-US" sz="12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</a:pPr>
                      <a:r>
                        <a:rPr lang="en-US" sz="1200" b="0">
                          <a:effectLst/>
                        </a:rPr>
                        <a:t>35</a:t>
                      </a:r>
                      <a:endParaRPr lang="en-US" sz="1200" b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</a:pPr>
                      <a:r>
                        <a:rPr lang="en-US" sz="1200" b="0">
                          <a:effectLst/>
                        </a:rPr>
                        <a:t>50</a:t>
                      </a:r>
                      <a:endParaRPr lang="en-US" sz="1200" b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</a:pPr>
                      <a:r>
                        <a:rPr lang="en-US" sz="1200" b="0">
                          <a:effectLst/>
                        </a:rPr>
                        <a:t>Central Asia</a:t>
                      </a:r>
                      <a:endParaRPr lang="en-US" sz="1200" b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57400556"/>
                  </a:ext>
                </a:extLst>
              </a:tr>
              <a:tr h="354767"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</a:pPr>
                      <a:r>
                        <a:rPr lang="en-US" sz="1200" b="0">
                          <a:effectLst/>
                        </a:rPr>
                        <a:t>05_AsiaSS </a:t>
                      </a:r>
                      <a:endParaRPr lang="en-US" sz="1200" b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</a:pPr>
                      <a:r>
                        <a:rPr lang="en-US" sz="1200" b="0">
                          <a:effectLst/>
                        </a:rPr>
                        <a:t>60</a:t>
                      </a:r>
                      <a:endParaRPr lang="en-US" sz="1200" b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</a:pPr>
                      <a:r>
                        <a:rPr lang="en-US" sz="1200" b="0" dirty="0">
                          <a:effectLst/>
                        </a:rPr>
                        <a:t>93</a:t>
                      </a:r>
                      <a:endParaRPr lang="en-US" sz="12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</a:pPr>
                      <a:r>
                        <a:rPr lang="en-US" sz="1200" b="0" dirty="0">
                          <a:effectLst/>
                        </a:rPr>
                        <a:t>5</a:t>
                      </a:r>
                      <a:endParaRPr lang="en-US" sz="12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</a:pPr>
                      <a:r>
                        <a:rPr lang="en-US" sz="1200" b="0" dirty="0">
                          <a:effectLst/>
                        </a:rPr>
                        <a:t>40</a:t>
                      </a:r>
                      <a:endParaRPr lang="en-US" sz="12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</a:pPr>
                      <a:r>
                        <a:rPr lang="en-US" sz="1200" b="0" dirty="0">
                          <a:effectLst/>
                        </a:rPr>
                        <a:t>South Asia</a:t>
                      </a:r>
                      <a:endParaRPr lang="en-US" sz="12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92796453"/>
                  </a:ext>
                </a:extLst>
              </a:tr>
              <a:tr h="1192762"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</a:pPr>
                      <a:r>
                        <a:rPr lang="en-US" sz="1200" b="0">
                          <a:effectLst/>
                        </a:rPr>
                        <a:t>06_AsiaSW </a:t>
                      </a:r>
                      <a:endParaRPr lang="en-US" sz="1200" b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</a:pPr>
                      <a:r>
                        <a:rPr lang="en-US" sz="1200" b="0" dirty="0">
                          <a:effectLst/>
                        </a:rPr>
                        <a:t>35</a:t>
                      </a:r>
                      <a:endParaRPr lang="en-US" sz="12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</a:pPr>
                      <a:r>
                        <a:rPr lang="en-US" sz="1200" b="0">
                          <a:effectLst/>
                        </a:rPr>
                        <a:t>65</a:t>
                      </a:r>
                      <a:endParaRPr lang="en-US" sz="1200" b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</a:pPr>
                      <a:r>
                        <a:rPr lang="en-US" sz="1200" b="0" dirty="0">
                          <a:effectLst/>
                        </a:rPr>
                        <a:t>4</a:t>
                      </a:r>
                      <a:endParaRPr lang="en-US" sz="12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</a:pPr>
                      <a:r>
                        <a:rPr lang="en-US" sz="1200" b="0">
                          <a:effectLst/>
                        </a:rPr>
                        <a:t>40</a:t>
                      </a:r>
                      <a:endParaRPr lang="en-US" sz="1200" b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</a:pPr>
                      <a:r>
                        <a:rPr lang="en-US" sz="1200" b="0" dirty="0">
                          <a:effectLst/>
                        </a:rPr>
                        <a:t>Arabian Peninsula and East Africa</a:t>
                      </a:r>
                      <a:endParaRPr lang="en-US" sz="12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0763096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14A56F0C-E143-8947-B08D-CFF3DE164A97}"/>
              </a:ext>
            </a:extLst>
          </p:cNvPr>
          <p:cNvSpPr txBox="1"/>
          <p:nvPr/>
        </p:nvSpPr>
        <p:spPr>
          <a:xfrm>
            <a:off x="881247" y="5936776"/>
            <a:ext cx="40319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Regions of JAXA data acquisition : Source - JAXA Web Portal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42F888-EB62-E04A-8AB2-B9B826BAAC3B}"/>
              </a:ext>
            </a:extLst>
          </p:cNvPr>
          <p:cNvSpPr txBox="1"/>
          <p:nvPr/>
        </p:nvSpPr>
        <p:spPr>
          <a:xfrm>
            <a:off x="6935195" y="5022376"/>
            <a:ext cx="2973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Region Description of JAXA data set</a:t>
            </a:r>
          </a:p>
        </p:txBody>
      </p:sp>
    </p:spTree>
    <p:extLst>
      <p:ext uri="{BB962C8B-B14F-4D97-AF65-F5344CB8AC3E}">
        <p14:creationId xmlns:p14="http://schemas.microsoft.com/office/powerpoint/2010/main" val="6085592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1FC1EC-C754-8447-BD08-D1177BE9EB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1" y="629266"/>
            <a:ext cx="4166510" cy="1622321"/>
          </a:xfrm>
        </p:spPr>
        <p:txBody>
          <a:bodyPr>
            <a:normAutofit/>
          </a:bodyPr>
          <a:lstStyle/>
          <a:p>
            <a:r>
              <a:rPr lang="en-US" sz="3900">
                <a:solidFill>
                  <a:srgbClr val="EBEBEB"/>
                </a:solidFill>
              </a:rPr>
              <a:t>Data Acquisition - Temperature</a:t>
            </a:r>
          </a:p>
        </p:txBody>
      </p:sp>
      <p:sp>
        <p:nvSpPr>
          <p:cNvPr id="30" name="Content Placeholder 9">
            <a:extLst>
              <a:ext uri="{FF2B5EF4-FFF2-40B4-BE49-F238E27FC236}">
                <a16:creationId xmlns:a16="http://schemas.microsoft.com/office/drawing/2014/main" id="{D5AE931F-FA28-47E1-806A-DFBD3D289C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4166509" cy="378541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EBEBEB"/>
                </a:solidFill>
              </a:rPr>
              <a:t>Thailand – From TMD, NEO, GSMAP NRT</a:t>
            </a:r>
          </a:p>
          <a:p>
            <a:r>
              <a:rPr lang="en-US" dirty="0">
                <a:solidFill>
                  <a:srgbClr val="EBEBEB"/>
                </a:solidFill>
              </a:rPr>
              <a:t>Sri Lanka – From NEO </a:t>
            </a:r>
            <a:r>
              <a:rPr lang="en-US" dirty="0" err="1">
                <a:solidFill>
                  <a:srgbClr val="EBEBEB"/>
                </a:solidFill>
              </a:rPr>
              <a:t>GSMap</a:t>
            </a:r>
            <a:r>
              <a:rPr lang="en-US" dirty="0">
                <a:solidFill>
                  <a:srgbClr val="EBEBEB"/>
                </a:solidFill>
              </a:rPr>
              <a:t>-NRT</a:t>
            </a:r>
          </a:p>
        </p:txBody>
      </p:sp>
      <p:sp>
        <p:nvSpPr>
          <p:cNvPr id="15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126C04EF-6428-472D-B316-74A19385B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3992" y="0"/>
            <a:ext cx="609842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9" name="Freeform 5">
            <a:extLst>
              <a:ext uri="{FF2B5EF4-FFF2-40B4-BE49-F238E27FC236}">
                <a16:creationId xmlns:a16="http://schemas.microsoft.com/office/drawing/2014/main" id="{AE50896D-AACB-4C0A-855D-ECEFB4A0D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245057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63DCF5AE-6F3B-9B47-9554-9E484EDF69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3492" y="1180708"/>
            <a:ext cx="6666131" cy="4332988"/>
          </a:xfrm>
          <a:prstGeom prst="rect">
            <a:avLst/>
          </a:prstGeom>
          <a:effectLst/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60B07F-FDDE-E84B-A960-AFA0504FD7CA}"/>
              </a:ext>
            </a:extLst>
          </p:cNvPr>
          <p:cNvSpPr txBox="1"/>
          <p:nvPr/>
        </p:nvSpPr>
        <p:spPr>
          <a:xfrm>
            <a:off x="5518455" y="5900653"/>
            <a:ext cx="44491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NEO Data Portal – https://</a:t>
            </a:r>
            <a:r>
              <a:rPr lang="en-US" dirty="0" err="1"/>
              <a:t>neo.sci.gsfc.nasa.gov</a:t>
            </a:r>
            <a:r>
              <a:rPr lang="en-US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2487449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9362849A-570D-49DB-954C-63F144E88A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CA42011-E478-428B-9D15-A98E338BF8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Freeform 7">
            <a:extLst>
              <a:ext uri="{FF2B5EF4-FFF2-40B4-BE49-F238E27FC236}">
                <a16:creationId xmlns:a16="http://schemas.microsoft.com/office/drawing/2014/main" id="{9ED2773C-FE51-4632-BA46-036BDCDA6E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290E66-75B6-CF46-AD5B-39584DB18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Data Acquisition - Cropping</a:t>
            </a:r>
          </a:p>
        </p:txBody>
      </p:sp>
      <p:sp useBgFill="1">
        <p:nvSpPr>
          <p:cNvPr id="19" name="Freeform: Shape 18">
            <a:extLst>
              <a:ext uri="{FF2B5EF4-FFF2-40B4-BE49-F238E27FC236}">
                <a16:creationId xmlns:a16="http://schemas.microsoft.com/office/drawing/2014/main" id="{E02F9158-C4C2-46A8-BE73-A4F77E139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869447-A9E0-3B4B-A0DA-01380FB308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1089" y="2548281"/>
            <a:ext cx="5122606" cy="3658689"/>
          </a:xfrm>
        </p:spPr>
        <p:txBody>
          <a:bodyPr>
            <a:normAutofit/>
          </a:bodyPr>
          <a:lstStyle/>
          <a:p>
            <a:endParaRPr lang="en-US"/>
          </a:p>
        </p:txBody>
      </p:sp>
      <p:grpSp>
        <p:nvGrpSpPr>
          <p:cNvPr id="21" name="Canvas 74">
            <a:extLst>
              <a:ext uri="{FF2B5EF4-FFF2-40B4-BE49-F238E27FC236}">
                <a16:creationId xmlns:a16="http://schemas.microsoft.com/office/drawing/2014/main" id="{6C86847E-BAA3-7A4D-89BE-7AB9CF8D8A4F}"/>
              </a:ext>
            </a:extLst>
          </p:cNvPr>
          <p:cNvGrpSpPr/>
          <p:nvPr/>
        </p:nvGrpSpPr>
        <p:grpSpPr>
          <a:xfrm>
            <a:off x="5272586" y="2476884"/>
            <a:ext cx="6987653" cy="3898583"/>
            <a:chOff x="0" y="0"/>
            <a:chExt cx="4292600" cy="1859147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B910E689-2B72-3F43-8A4C-542BE80A2335}"/>
                </a:ext>
              </a:extLst>
            </p:cNvPr>
            <p:cNvSpPr/>
            <p:nvPr/>
          </p:nvSpPr>
          <p:spPr>
            <a:xfrm>
              <a:off x="0" y="0"/>
              <a:ext cx="4292600" cy="1853565"/>
            </a:xfrm>
            <a:prstGeom prst="rect">
              <a:avLst/>
            </a:prstGeom>
            <a:noFill/>
          </p:spPr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B90FF60C-4335-6D45-85EC-FFFE28C4711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436" y="0"/>
              <a:ext cx="2779459" cy="18535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7D824974-B23D-F942-BF22-9066AB3D29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48686" y="0"/>
              <a:ext cx="1315659" cy="18591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8B13E3B9-5CB9-3143-8287-E8F8490675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76" y="2896523"/>
            <a:ext cx="5346700" cy="26797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511DA6E-13C2-4445-B39F-02974D18BD7C}"/>
              </a:ext>
            </a:extLst>
          </p:cNvPr>
          <p:cNvSpPr txBox="1"/>
          <p:nvPr/>
        </p:nvSpPr>
        <p:spPr>
          <a:xfrm>
            <a:off x="177421" y="5923128"/>
            <a:ext cx="3794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File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13CEE7D-8130-9743-8C5E-95E73A52F338}"/>
              </a:ext>
            </a:extLst>
          </p:cNvPr>
          <p:cNvSpPr txBox="1"/>
          <p:nvPr/>
        </p:nvSpPr>
        <p:spPr>
          <a:xfrm>
            <a:off x="5369338" y="6435159"/>
            <a:ext cx="3794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Points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417D00C-C97B-BA49-A0C6-A8A43F6796B0}"/>
              </a:ext>
            </a:extLst>
          </p:cNvPr>
          <p:cNvCxnSpPr/>
          <p:nvPr/>
        </p:nvCxnSpPr>
        <p:spPr>
          <a:xfrm flipV="1">
            <a:off x="8643580" y="3821373"/>
            <a:ext cx="1865194" cy="9007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1453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05AC23-E488-864A-8EF6-6799CEA74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 Cont’d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E7EE02-B801-E749-9197-2C9BF886B4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Pre-analysis</a:t>
            </a:r>
          </a:p>
          <a:p>
            <a:pPr lvl="1"/>
            <a:r>
              <a:rPr lang="en-US" dirty="0"/>
              <a:t>Regression-based predictors</a:t>
            </a:r>
          </a:p>
          <a:p>
            <a:pPr marL="457200" lvl="1" indent="0">
              <a:buNone/>
            </a:pPr>
            <a:r>
              <a:rPr lang="en-US" dirty="0"/>
              <a:t>	Support Vector Regression, Least Square Regression, and KNN-regression</a:t>
            </a:r>
          </a:p>
          <a:p>
            <a:pPr lvl="1"/>
            <a:r>
              <a:rPr lang="en-US" dirty="0"/>
              <a:t>Need a strong correlation between dependent variable and independent variables</a:t>
            </a:r>
          </a:p>
          <a:p>
            <a:pPr marL="457200" lvl="1" indent="0">
              <a:buNone/>
            </a:pPr>
            <a:r>
              <a:rPr lang="en-US" dirty="0"/>
              <a:t>    Ex: Dengue Incidence and rainfall</a:t>
            </a:r>
          </a:p>
          <a:p>
            <a:pPr lvl="1"/>
            <a:r>
              <a:rPr lang="en-US" dirty="0"/>
              <a:t>Conducted a correlation analysis on each independent variable</a:t>
            </a:r>
          </a:p>
          <a:p>
            <a:pPr lvl="1"/>
            <a:r>
              <a:rPr lang="en-US" dirty="0"/>
              <a:t>Dengue incidence is geographically varying</a:t>
            </a:r>
          </a:p>
          <a:p>
            <a:pPr lvl="2"/>
            <a:r>
              <a:rPr lang="en-US" dirty="0"/>
              <a:t>Need to conduct GWR to determine the status of the dengue epidemic</a:t>
            </a:r>
          </a:p>
        </p:txBody>
      </p:sp>
    </p:spTree>
    <p:extLst>
      <p:ext uri="{BB962C8B-B14F-4D97-AF65-F5344CB8AC3E}">
        <p14:creationId xmlns:p14="http://schemas.microsoft.com/office/powerpoint/2010/main" val="27696553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23E8915-D2AA-4327-A45A-972C3CA957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302FC3C-9804-4950-B721-5FD704BA60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12188952" cy="6858000"/>
          </a:xfrm>
          <a:prstGeom prst="rect">
            <a:avLst/>
          </a:prstGeom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D4E47C-496C-A74B-8DE6-716C7C9D6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195" y="804672"/>
            <a:ext cx="3521359" cy="5248656"/>
          </a:xfrm>
        </p:spPr>
        <p:txBody>
          <a:bodyPr anchor="ctr">
            <a:normAutofit/>
          </a:bodyPr>
          <a:lstStyle/>
          <a:p>
            <a:pPr algn="ctr"/>
            <a:r>
              <a:rPr lang="en-US" sz="2600" dirty="0"/>
              <a:t>Acknowledgement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B9695BD-ECF6-49CA-8877-8C493193C6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5" y="1828800"/>
            <a:ext cx="0" cy="3200400"/>
          </a:xfrm>
          <a:prstGeom prst="line">
            <a:avLst/>
          </a:prstGeom>
          <a:ln w="1905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C4D814-9D18-9944-8B8B-233C94A7E2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5861" y="804671"/>
            <a:ext cx="6399930" cy="5248657"/>
          </a:xfrm>
        </p:spPr>
        <p:txBody>
          <a:bodyPr anchor="ctr">
            <a:normAutofit/>
          </a:bodyPr>
          <a:lstStyle/>
          <a:p>
            <a:r>
              <a:rPr lang="en-US" dirty="0"/>
              <a:t>Major Professor</a:t>
            </a:r>
          </a:p>
          <a:p>
            <a:pPr lvl="1"/>
            <a:r>
              <a:rPr lang="en-US" dirty="0"/>
              <a:t>Armin R. </a:t>
            </a:r>
            <a:r>
              <a:rPr lang="en-US" dirty="0" err="1"/>
              <a:t>Mikler</a:t>
            </a:r>
            <a:endParaRPr lang="en-US" dirty="0"/>
          </a:p>
          <a:p>
            <a:r>
              <a:rPr lang="en-US" dirty="0"/>
              <a:t>Committee Members</a:t>
            </a:r>
          </a:p>
          <a:p>
            <a:pPr lvl="1"/>
            <a:r>
              <a:rPr lang="en-US" dirty="0"/>
              <a:t>Chetan Tiwari</a:t>
            </a:r>
          </a:p>
          <a:p>
            <a:pPr lvl="1"/>
            <a:r>
              <a:rPr lang="en-US" dirty="0" err="1"/>
              <a:t>Ranee</a:t>
            </a:r>
            <a:r>
              <a:rPr lang="en-US" dirty="0"/>
              <a:t> Bryce</a:t>
            </a:r>
          </a:p>
          <a:p>
            <a:pPr lvl="1"/>
            <a:r>
              <a:rPr lang="en-US" dirty="0"/>
              <a:t>Song Fu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BC6EBB2-9BDC-4075-BA6B-43A9FBF9C8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3320"/>
          <a:stretch/>
        </p:blipFill>
        <p:spPr>
          <a:xfrm>
            <a:off x="8605878" y="6228080"/>
            <a:ext cx="993734" cy="762000"/>
          </a:xfrm>
          <a:prstGeom prst="rect">
            <a:avLst/>
          </a:prstGeom>
        </p:spPr>
      </p:pic>
      <p:sp>
        <p:nvSpPr>
          <p:cNvPr id="16" name="Freeform 5">
            <a:extLst>
              <a:ext uri="{FF2B5EF4-FFF2-40B4-BE49-F238E27FC236}">
                <a16:creationId xmlns:a16="http://schemas.microsoft.com/office/drawing/2014/main" id="{F3798573-F27B-47EB-8EA4-7EE34954C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588" y="0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5740836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96FD31-51A7-4C4B-A071-AF9110D773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1" y="629266"/>
            <a:ext cx="4166510" cy="1622321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Data Pre-analysis - GWR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849B2C-DE50-AC41-B319-2EDADE8988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4166509" cy="3785419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500">
                <a:solidFill>
                  <a:srgbClr val="EBEBEB"/>
                </a:solidFill>
              </a:rPr>
              <a:t>GWR detects spatial heterogeneity of dengue epidemic</a:t>
            </a:r>
          </a:p>
          <a:p>
            <a:pPr>
              <a:lnSpc>
                <a:spcPct val="90000"/>
              </a:lnSpc>
            </a:pPr>
            <a:r>
              <a:rPr lang="en-US" sz="1500">
                <a:solidFill>
                  <a:srgbClr val="EBEBEB"/>
                </a:solidFill>
              </a:rPr>
              <a:t>Each district responds to influencing factors of the dengue epidemic differently</a:t>
            </a:r>
          </a:p>
          <a:p>
            <a:pPr>
              <a:lnSpc>
                <a:spcPct val="90000"/>
              </a:lnSpc>
            </a:pPr>
            <a:r>
              <a:rPr lang="en-US" sz="1500">
                <a:solidFill>
                  <a:srgbClr val="EBEBEB"/>
                </a:solidFill>
              </a:rPr>
              <a:t>We need to determine the status of the dengue epidemic using GWR</a:t>
            </a:r>
          </a:p>
          <a:p>
            <a:pPr lvl="1">
              <a:lnSpc>
                <a:spcPct val="90000"/>
              </a:lnSpc>
            </a:pPr>
            <a:r>
              <a:rPr lang="en-US" sz="1500">
                <a:solidFill>
                  <a:srgbClr val="EBEBEB"/>
                </a:solidFill>
              </a:rPr>
              <a:t>If spatially dependent: Need local models for each district</a:t>
            </a:r>
          </a:p>
          <a:p>
            <a:pPr lvl="1">
              <a:lnSpc>
                <a:spcPct val="90000"/>
              </a:lnSpc>
            </a:pPr>
            <a:r>
              <a:rPr lang="en-US" sz="1500">
                <a:solidFill>
                  <a:srgbClr val="EBEBEB"/>
                </a:solidFill>
              </a:rPr>
              <a:t>If not spatially dependent: Global model for entire country  is sufficient</a:t>
            </a:r>
          </a:p>
          <a:p>
            <a:pPr>
              <a:lnSpc>
                <a:spcPct val="90000"/>
              </a:lnSpc>
            </a:pPr>
            <a:endParaRPr lang="en-US" sz="1500">
              <a:solidFill>
                <a:srgbClr val="EBEBEB"/>
              </a:solidFill>
            </a:endParaRPr>
          </a:p>
        </p:txBody>
      </p:sp>
      <p:sp>
        <p:nvSpPr>
          <p:cNvPr id="11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126C04EF-6428-472D-B316-74A19385B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3992" y="0"/>
            <a:ext cx="609842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Freeform 5">
            <a:extLst>
              <a:ext uri="{FF2B5EF4-FFF2-40B4-BE49-F238E27FC236}">
                <a16:creationId xmlns:a16="http://schemas.microsoft.com/office/drawing/2014/main" id="{AE50896D-AACB-4C0A-855D-ECEFB4A0D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245057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2029314-39D3-7E48-85D4-3EBCF6C5787B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98899" y="199636"/>
            <a:ext cx="3152461" cy="40038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A0472B7-D025-A24B-8D60-360E858543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4423" y="2201572"/>
            <a:ext cx="3877827" cy="38969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296533E-ED93-5B46-A080-4055B77255D2}"/>
              </a:ext>
            </a:extLst>
          </p:cNvPr>
          <p:cNvSpPr txBox="1"/>
          <p:nvPr/>
        </p:nvSpPr>
        <p:spPr>
          <a:xfrm>
            <a:off x="8845660" y="6098502"/>
            <a:ext cx="31935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Incidence map of Dengue in Sri Lanka 2014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864ADF-EDF1-D748-BE6D-CA135CB05C31}"/>
              </a:ext>
            </a:extLst>
          </p:cNvPr>
          <p:cNvSpPr txBox="1"/>
          <p:nvPr/>
        </p:nvSpPr>
        <p:spPr>
          <a:xfrm>
            <a:off x="5650173" y="4331109"/>
            <a:ext cx="2934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Incidence map of Dengue in Thailand 2011</a:t>
            </a:r>
          </a:p>
        </p:txBody>
      </p:sp>
    </p:spTree>
    <p:extLst>
      <p:ext uri="{BB962C8B-B14F-4D97-AF65-F5344CB8AC3E}">
        <p14:creationId xmlns:p14="http://schemas.microsoft.com/office/powerpoint/2010/main" val="15963707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05AC23-E488-864A-8EF6-6799CEA74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/>
          <a:lstStyle/>
          <a:p>
            <a:r>
              <a:rPr lang="en-US"/>
              <a:t>Methodology Cont’d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E7EE02-B801-E749-9197-2C9BF886B4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8946541" cy="4195481"/>
          </a:xfrm>
        </p:spPr>
        <p:txBody>
          <a:bodyPr/>
          <a:lstStyle/>
          <a:p>
            <a:r>
              <a:rPr lang="en-US" dirty="0"/>
              <a:t>Data Pre-processing</a:t>
            </a:r>
          </a:p>
          <a:p>
            <a:pPr lvl="1"/>
            <a:r>
              <a:rPr lang="en-US" dirty="0"/>
              <a:t>Existence of noise in the data set is highly likely</a:t>
            </a:r>
          </a:p>
          <a:p>
            <a:pPr lvl="1"/>
            <a:r>
              <a:rPr lang="en-US" dirty="0"/>
              <a:t>There may be unknown shifts in each year (Rapid increases)</a:t>
            </a:r>
          </a:p>
          <a:p>
            <a:pPr lvl="1"/>
            <a:r>
              <a:rPr lang="en-US" dirty="0"/>
              <a:t>A controlled noise removal procedure is necessary</a:t>
            </a:r>
          </a:p>
          <a:p>
            <a:pPr lvl="1"/>
            <a:r>
              <a:rPr lang="en-US" dirty="0"/>
              <a:t>I proposed to eliminate year specific effects with year-wise data normalization</a:t>
            </a:r>
          </a:p>
          <a:p>
            <a:pPr lvl="1"/>
            <a:r>
              <a:rPr lang="en-US" dirty="0"/>
              <a:t>I propose an iterative procedure that uses convex hulls to remove noise points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63878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681A1-F88C-1544-B11A-A560F7B7C0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Pre-processing – Year wise Data Normalization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150D58-A308-CA42-8EDE-BFC2865D173F}"/>
              </a:ext>
            </a:extLst>
          </p:cNvPr>
          <p:cNvSpPr txBox="1"/>
          <p:nvPr/>
        </p:nvSpPr>
        <p:spPr>
          <a:xfrm>
            <a:off x="550575" y="6005015"/>
            <a:ext cx="1883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Sudden Spikes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ADDA6EF-4C86-BC4D-8DBF-82CF53CF68F7}"/>
              </a:ext>
            </a:extLst>
          </p:cNvPr>
          <p:cNvSpPr txBox="1"/>
          <p:nvPr/>
        </p:nvSpPr>
        <p:spPr>
          <a:xfrm>
            <a:off x="6000523" y="6157416"/>
            <a:ext cx="42216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Captures the pattern that aligns with rainfall – no spikes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C9C249E-7325-434C-9145-C204894F4D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329" y="2110096"/>
            <a:ext cx="5473700" cy="3403600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37AB2ED-E8DE-FF48-BE7B-F31641F943D8}"/>
              </a:ext>
            </a:extLst>
          </p:cNvPr>
          <p:cNvCxnSpPr>
            <a:cxnSpLocks/>
          </p:cNvCxnSpPr>
          <p:nvPr/>
        </p:nvCxnSpPr>
        <p:spPr>
          <a:xfrm flipV="1">
            <a:off x="873457" y="4176215"/>
            <a:ext cx="4708477" cy="1828801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15B3B8A-2B62-4B4D-8F3B-4FECBB09A56B}"/>
              </a:ext>
            </a:extLst>
          </p:cNvPr>
          <p:cNvCxnSpPr>
            <a:cxnSpLocks/>
          </p:cNvCxnSpPr>
          <p:nvPr/>
        </p:nvCxnSpPr>
        <p:spPr>
          <a:xfrm flipV="1">
            <a:off x="873457" y="4176215"/>
            <a:ext cx="3070746" cy="1828801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22D03D0A-A8F3-8344-A0E9-E574367198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1501" y="2110096"/>
            <a:ext cx="5651500" cy="3403600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BEA4458-0AD9-1D42-BDAE-45A80F26531F}"/>
              </a:ext>
            </a:extLst>
          </p:cNvPr>
          <p:cNvCxnSpPr>
            <a:cxnSpLocks/>
          </p:cNvCxnSpPr>
          <p:nvPr/>
        </p:nvCxnSpPr>
        <p:spPr>
          <a:xfrm flipV="1">
            <a:off x="6580509" y="3480179"/>
            <a:ext cx="4733485" cy="2709502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399454C-6A65-BB4F-8BB2-FFEA8DC7CAAE}"/>
              </a:ext>
            </a:extLst>
          </p:cNvPr>
          <p:cNvCxnSpPr>
            <a:cxnSpLocks/>
          </p:cNvCxnSpPr>
          <p:nvPr/>
        </p:nvCxnSpPr>
        <p:spPr>
          <a:xfrm flipV="1">
            <a:off x="6580509" y="3512445"/>
            <a:ext cx="3147968" cy="2644971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2176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E78424C-6FD0-41F8-9CAA-5DC19C4235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E2212D-59A8-A643-9F9F-C4ED52CABE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855" y="1447800"/>
            <a:ext cx="3108626" cy="45720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b="0" i="0" kern="1200" dirty="0">
                <a:solidFill>
                  <a:srgbClr val="F2F2F2"/>
                </a:solidFill>
                <a:latin typeface="+mj-lt"/>
                <a:ea typeface="+mj-ea"/>
                <a:cs typeface="+mj-cs"/>
              </a:rPr>
              <a:t>Data Pre-processing – Noise Removal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D136760-57DC-4301-8BEA-B71AD2D139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61310" y="0"/>
            <a:ext cx="8030690" cy="6858000"/>
          </a:xfrm>
          <a:custGeom>
            <a:avLst/>
            <a:gdLst>
              <a:gd name="connsiteX0" fmla="*/ 1176 w 8030690"/>
              <a:gd name="connsiteY0" fmla="*/ 0 h 6858000"/>
              <a:gd name="connsiteX1" fmla="*/ 1344715 w 8030690"/>
              <a:gd name="connsiteY1" fmla="*/ 0 h 6858000"/>
              <a:gd name="connsiteX2" fmla="*/ 1344715 w 8030690"/>
              <a:gd name="connsiteY2" fmla="*/ 0 h 6858000"/>
              <a:gd name="connsiteX3" fmla="*/ 8030690 w 8030690"/>
              <a:gd name="connsiteY3" fmla="*/ 0 h 6858000"/>
              <a:gd name="connsiteX4" fmla="*/ 8030690 w 8030690"/>
              <a:gd name="connsiteY4" fmla="*/ 6858000 h 6858000"/>
              <a:gd name="connsiteX5" fmla="*/ 477746 w 8030690"/>
              <a:gd name="connsiteY5" fmla="*/ 6858000 h 6858000"/>
              <a:gd name="connsiteX6" fmla="*/ 477746 w 8030690"/>
              <a:gd name="connsiteY6" fmla="*/ 6858000 h 6858000"/>
              <a:gd name="connsiteX7" fmla="*/ 0 w 8030690"/>
              <a:gd name="connsiteY7" fmla="*/ 6858000 h 6858000"/>
              <a:gd name="connsiteX8" fmla="*/ 5883 w 8030690"/>
              <a:gd name="connsiteY8" fmla="*/ 6817538 h 6858000"/>
              <a:gd name="connsiteX9" fmla="*/ 23196 w 8030690"/>
              <a:gd name="connsiteY9" fmla="*/ 6698894 h 6858000"/>
              <a:gd name="connsiteX10" fmla="*/ 35298 w 8030690"/>
              <a:gd name="connsiteY10" fmla="*/ 6612483 h 6858000"/>
              <a:gd name="connsiteX11" fmla="*/ 48073 w 8030690"/>
              <a:gd name="connsiteY11" fmla="*/ 6509613 h 6858000"/>
              <a:gd name="connsiteX12" fmla="*/ 63369 w 8030690"/>
              <a:gd name="connsiteY12" fmla="*/ 6387541 h 6858000"/>
              <a:gd name="connsiteX13" fmla="*/ 79506 w 8030690"/>
              <a:gd name="connsiteY13" fmla="*/ 6252438 h 6858000"/>
              <a:gd name="connsiteX14" fmla="*/ 96483 w 8030690"/>
              <a:gd name="connsiteY14" fmla="*/ 6100191 h 6858000"/>
              <a:gd name="connsiteX15" fmla="*/ 114468 w 8030690"/>
              <a:gd name="connsiteY15" fmla="*/ 5934227 h 6858000"/>
              <a:gd name="connsiteX16" fmla="*/ 132454 w 8030690"/>
              <a:gd name="connsiteY16" fmla="*/ 5753862 h 6858000"/>
              <a:gd name="connsiteX17" fmla="*/ 150775 w 8030690"/>
              <a:gd name="connsiteY17" fmla="*/ 5561838 h 6858000"/>
              <a:gd name="connsiteX18" fmla="*/ 167752 w 8030690"/>
              <a:gd name="connsiteY18" fmla="*/ 5354726 h 6858000"/>
              <a:gd name="connsiteX19" fmla="*/ 184057 w 8030690"/>
              <a:gd name="connsiteY19" fmla="*/ 5138013 h 6858000"/>
              <a:gd name="connsiteX20" fmla="*/ 198849 w 8030690"/>
              <a:gd name="connsiteY20" fmla="*/ 4908956 h 6858000"/>
              <a:gd name="connsiteX21" fmla="*/ 212968 w 8030690"/>
              <a:gd name="connsiteY21" fmla="*/ 4670298 h 6858000"/>
              <a:gd name="connsiteX22" fmla="*/ 226248 w 8030690"/>
              <a:gd name="connsiteY22" fmla="*/ 4421352 h 6858000"/>
              <a:gd name="connsiteX23" fmla="*/ 230954 w 8030690"/>
              <a:gd name="connsiteY23" fmla="*/ 4293793 h 6858000"/>
              <a:gd name="connsiteX24" fmla="*/ 236165 w 8030690"/>
              <a:gd name="connsiteY24" fmla="*/ 4163491 h 6858000"/>
              <a:gd name="connsiteX25" fmla="*/ 241039 w 8030690"/>
              <a:gd name="connsiteY25" fmla="*/ 4031132 h 6858000"/>
              <a:gd name="connsiteX26" fmla="*/ 244233 w 8030690"/>
              <a:gd name="connsiteY26" fmla="*/ 3898087 h 6858000"/>
              <a:gd name="connsiteX27" fmla="*/ 247091 w 8030690"/>
              <a:gd name="connsiteY27" fmla="*/ 3762298 h 6858000"/>
              <a:gd name="connsiteX28" fmla="*/ 250116 w 8030690"/>
              <a:gd name="connsiteY28" fmla="*/ 3625138 h 6858000"/>
              <a:gd name="connsiteX29" fmla="*/ 252133 w 8030690"/>
              <a:gd name="connsiteY29" fmla="*/ 3485235 h 6858000"/>
              <a:gd name="connsiteX30" fmla="*/ 252133 w 8030690"/>
              <a:gd name="connsiteY30" fmla="*/ 3343960 h 6858000"/>
              <a:gd name="connsiteX31" fmla="*/ 253142 w 8030690"/>
              <a:gd name="connsiteY31" fmla="*/ 3201314 h 6858000"/>
              <a:gd name="connsiteX32" fmla="*/ 252133 w 8030690"/>
              <a:gd name="connsiteY32" fmla="*/ 3057296 h 6858000"/>
              <a:gd name="connsiteX33" fmla="*/ 250116 w 8030690"/>
              <a:gd name="connsiteY33" fmla="*/ 2911221 h 6858000"/>
              <a:gd name="connsiteX34" fmla="*/ 248267 w 8030690"/>
              <a:gd name="connsiteY34" fmla="*/ 2765145 h 6858000"/>
              <a:gd name="connsiteX35" fmla="*/ 244233 w 8030690"/>
              <a:gd name="connsiteY35" fmla="*/ 2617013 h 6858000"/>
              <a:gd name="connsiteX36" fmla="*/ 240031 w 8030690"/>
              <a:gd name="connsiteY36" fmla="*/ 2467508 h 6858000"/>
              <a:gd name="connsiteX37" fmla="*/ 235156 w 8030690"/>
              <a:gd name="connsiteY37" fmla="*/ 2318004 h 6858000"/>
              <a:gd name="connsiteX38" fmla="*/ 228265 w 8030690"/>
              <a:gd name="connsiteY38" fmla="*/ 2167128 h 6858000"/>
              <a:gd name="connsiteX39" fmla="*/ 220028 w 8030690"/>
              <a:gd name="connsiteY39" fmla="*/ 2014880 h 6858000"/>
              <a:gd name="connsiteX40" fmla="*/ 212128 w 8030690"/>
              <a:gd name="connsiteY40" fmla="*/ 1861947 h 6858000"/>
              <a:gd name="connsiteX41" fmla="*/ 202043 w 8030690"/>
              <a:gd name="connsiteY41" fmla="*/ 1709013 h 6858000"/>
              <a:gd name="connsiteX42" fmla="*/ 189940 w 8030690"/>
              <a:gd name="connsiteY42" fmla="*/ 1554023 h 6858000"/>
              <a:gd name="connsiteX43" fmla="*/ 177838 w 8030690"/>
              <a:gd name="connsiteY43" fmla="*/ 1401089 h 6858000"/>
              <a:gd name="connsiteX44" fmla="*/ 163886 w 8030690"/>
              <a:gd name="connsiteY44" fmla="*/ 1245413 h 6858000"/>
              <a:gd name="connsiteX45" fmla="*/ 148590 w 8030690"/>
              <a:gd name="connsiteY45" fmla="*/ 1089050 h 6858000"/>
              <a:gd name="connsiteX46" fmla="*/ 132454 w 8030690"/>
              <a:gd name="connsiteY46" fmla="*/ 934745 h 6858000"/>
              <a:gd name="connsiteX47" fmla="*/ 113628 w 8030690"/>
              <a:gd name="connsiteY47" fmla="*/ 778383 h 6858000"/>
              <a:gd name="connsiteX48" fmla="*/ 93457 w 8030690"/>
              <a:gd name="connsiteY48" fmla="*/ 622706 h 6858000"/>
              <a:gd name="connsiteX49" fmla="*/ 73454 w 8030690"/>
              <a:gd name="connsiteY49" fmla="*/ 466344 h 6858000"/>
              <a:gd name="connsiteX50" fmla="*/ 50090 w 8030690"/>
              <a:gd name="connsiteY50" fmla="*/ 310667 h 6858000"/>
              <a:gd name="connsiteX51" fmla="*/ 26222 w 8030690"/>
              <a:gd name="connsiteY51" fmla="*/ 15567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8030690" h="6858000">
                <a:moveTo>
                  <a:pt x="1176" y="0"/>
                </a:moveTo>
                <a:lnTo>
                  <a:pt x="1344715" y="0"/>
                </a:lnTo>
                <a:lnTo>
                  <a:pt x="1344715" y="0"/>
                </a:lnTo>
                <a:lnTo>
                  <a:pt x="8030690" y="0"/>
                </a:lnTo>
                <a:lnTo>
                  <a:pt x="8030690" y="6858000"/>
                </a:lnTo>
                <a:lnTo>
                  <a:pt x="477746" y="6858000"/>
                </a:lnTo>
                <a:lnTo>
                  <a:pt x="477746" y="6858000"/>
                </a:lnTo>
                <a:lnTo>
                  <a:pt x="0" y="6858000"/>
                </a:lnTo>
                <a:lnTo>
                  <a:pt x="5883" y="6817538"/>
                </a:lnTo>
                <a:lnTo>
                  <a:pt x="23196" y="6698894"/>
                </a:lnTo>
                <a:lnTo>
                  <a:pt x="35298" y="6612483"/>
                </a:lnTo>
                <a:lnTo>
                  <a:pt x="48073" y="6509613"/>
                </a:lnTo>
                <a:lnTo>
                  <a:pt x="63369" y="6387541"/>
                </a:lnTo>
                <a:lnTo>
                  <a:pt x="79506" y="6252438"/>
                </a:lnTo>
                <a:lnTo>
                  <a:pt x="96483" y="6100191"/>
                </a:lnTo>
                <a:lnTo>
                  <a:pt x="114468" y="5934227"/>
                </a:lnTo>
                <a:lnTo>
                  <a:pt x="132454" y="5753862"/>
                </a:lnTo>
                <a:lnTo>
                  <a:pt x="150775" y="5561838"/>
                </a:lnTo>
                <a:lnTo>
                  <a:pt x="167752" y="5354726"/>
                </a:lnTo>
                <a:lnTo>
                  <a:pt x="184057" y="5138013"/>
                </a:lnTo>
                <a:lnTo>
                  <a:pt x="198849" y="4908956"/>
                </a:lnTo>
                <a:lnTo>
                  <a:pt x="212968" y="4670298"/>
                </a:lnTo>
                <a:lnTo>
                  <a:pt x="226248" y="4421352"/>
                </a:lnTo>
                <a:lnTo>
                  <a:pt x="230954" y="4293793"/>
                </a:lnTo>
                <a:lnTo>
                  <a:pt x="236165" y="4163491"/>
                </a:lnTo>
                <a:lnTo>
                  <a:pt x="241039" y="4031132"/>
                </a:lnTo>
                <a:lnTo>
                  <a:pt x="244233" y="3898087"/>
                </a:lnTo>
                <a:lnTo>
                  <a:pt x="247091" y="3762298"/>
                </a:lnTo>
                <a:lnTo>
                  <a:pt x="250116" y="3625138"/>
                </a:lnTo>
                <a:lnTo>
                  <a:pt x="252133" y="3485235"/>
                </a:lnTo>
                <a:lnTo>
                  <a:pt x="252133" y="3343960"/>
                </a:lnTo>
                <a:lnTo>
                  <a:pt x="253142" y="3201314"/>
                </a:lnTo>
                <a:lnTo>
                  <a:pt x="252133" y="3057296"/>
                </a:lnTo>
                <a:lnTo>
                  <a:pt x="250116" y="2911221"/>
                </a:lnTo>
                <a:lnTo>
                  <a:pt x="248267" y="2765145"/>
                </a:lnTo>
                <a:lnTo>
                  <a:pt x="244233" y="2617013"/>
                </a:lnTo>
                <a:lnTo>
                  <a:pt x="240031" y="2467508"/>
                </a:lnTo>
                <a:lnTo>
                  <a:pt x="235156" y="2318004"/>
                </a:lnTo>
                <a:lnTo>
                  <a:pt x="228265" y="2167128"/>
                </a:lnTo>
                <a:lnTo>
                  <a:pt x="220028" y="2014880"/>
                </a:lnTo>
                <a:lnTo>
                  <a:pt x="212128" y="1861947"/>
                </a:lnTo>
                <a:lnTo>
                  <a:pt x="202043" y="1709013"/>
                </a:lnTo>
                <a:lnTo>
                  <a:pt x="189940" y="1554023"/>
                </a:lnTo>
                <a:lnTo>
                  <a:pt x="177838" y="1401089"/>
                </a:lnTo>
                <a:lnTo>
                  <a:pt x="163886" y="1245413"/>
                </a:lnTo>
                <a:lnTo>
                  <a:pt x="148590" y="1089050"/>
                </a:lnTo>
                <a:lnTo>
                  <a:pt x="132454" y="934745"/>
                </a:lnTo>
                <a:lnTo>
                  <a:pt x="113628" y="778383"/>
                </a:lnTo>
                <a:lnTo>
                  <a:pt x="93457" y="622706"/>
                </a:lnTo>
                <a:lnTo>
                  <a:pt x="73454" y="466344"/>
                </a:lnTo>
                <a:lnTo>
                  <a:pt x="50090" y="310667"/>
                </a:lnTo>
                <a:lnTo>
                  <a:pt x="26222" y="1556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 11">
            <a:extLst>
              <a:ext uri="{FF2B5EF4-FFF2-40B4-BE49-F238E27FC236}">
                <a16:creationId xmlns:a16="http://schemas.microsoft.com/office/drawing/2014/main" id="{BDC58DEA-1307-4F44-AD47-E613D8B76A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99B912D-1E4B-42AF-A2BE-CFEFEC916E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4" name="Picture 13" descr="convex_data - outlier marked">
            <a:extLst>
              <a:ext uri="{FF2B5EF4-FFF2-40B4-BE49-F238E27FC236}">
                <a16:creationId xmlns:a16="http://schemas.microsoft.com/office/drawing/2014/main" id="{4274389F-AD3A-6643-A053-BFADE7F0D3B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21637" y="3606363"/>
            <a:ext cx="5178709" cy="3176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 descr="convex_data">
            <a:extLst>
              <a:ext uri="{FF2B5EF4-FFF2-40B4-BE49-F238E27FC236}">
                <a16:creationId xmlns:a16="http://schemas.microsoft.com/office/drawing/2014/main" id="{AD3B3D62-F7FE-3D46-90BE-20E99D73E4A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50294" y="97692"/>
            <a:ext cx="5150052" cy="3587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FD6A828-0091-7B4D-87BF-B2BAE45023DB}"/>
              </a:ext>
            </a:extLst>
          </p:cNvPr>
          <p:cNvSpPr txBox="1"/>
          <p:nvPr/>
        </p:nvSpPr>
        <p:spPr>
          <a:xfrm>
            <a:off x="4396337" y="97692"/>
            <a:ext cx="994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Rainfall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1A278DE-7B37-B147-8700-1C8E2E9D9280}"/>
              </a:ext>
            </a:extLst>
          </p:cNvPr>
          <p:cNvSpPr txBox="1"/>
          <p:nvPr/>
        </p:nvSpPr>
        <p:spPr>
          <a:xfrm>
            <a:off x="9799989" y="3105833"/>
            <a:ext cx="13154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Dengue Incidence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9A18CF3-8CC6-194B-A673-94BFB98139C8}"/>
              </a:ext>
            </a:extLst>
          </p:cNvPr>
          <p:cNvSpPr txBox="1"/>
          <p:nvPr/>
        </p:nvSpPr>
        <p:spPr>
          <a:xfrm>
            <a:off x="4612808" y="3747919"/>
            <a:ext cx="994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Rainfall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E0864D4-529E-7946-B213-8FFE0399971F}"/>
              </a:ext>
            </a:extLst>
          </p:cNvPr>
          <p:cNvSpPr txBox="1"/>
          <p:nvPr/>
        </p:nvSpPr>
        <p:spPr>
          <a:xfrm>
            <a:off x="9732437" y="6113974"/>
            <a:ext cx="13154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Dengue Incidence</a:t>
            </a:r>
          </a:p>
        </p:txBody>
      </p:sp>
    </p:spTree>
    <p:extLst>
      <p:ext uri="{BB962C8B-B14F-4D97-AF65-F5344CB8AC3E}">
        <p14:creationId xmlns:p14="http://schemas.microsoft.com/office/powerpoint/2010/main" val="24713191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4E1A5D-C1D3-5544-8789-BC3500E2C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1" y="629266"/>
            <a:ext cx="4166510" cy="1622321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Outlier Removal Levels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F1C480-17A7-FF47-AF97-493E28AB57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4166509" cy="3785419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rgbClr val="EBEBEB"/>
                </a:solidFill>
              </a:rPr>
              <a:t>Outliers are removed in multiple stages</a:t>
            </a:r>
          </a:p>
          <a:p>
            <a:r>
              <a:rPr lang="en-US" dirty="0">
                <a:solidFill>
                  <a:srgbClr val="EBEBEB"/>
                </a:solidFill>
              </a:rPr>
              <a:t>Optimum number of levels is problem dependent</a:t>
            </a:r>
          </a:p>
          <a:p>
            <a:pPr lvl="1"/>
            <a:r>
              <a:rPr lang="en-US" dirty="0">
                <a:solidFill>
                  <a:srgbClr val="EBEBEB"/>
                </a:solidFill>
              </a:rPr>
              <a:t>Experimentally determined</a:t>
            </a:r>
          </a:p>
          <a:p>
            <a:pPr lvl="1"/>
            <a:r>
              <a:rPr lang="en-US" dirty="0">
                <a:solidFill>
                  <a:srgbClr val="EBEBEB"/>
                </a:solidFill>
              </a:rPr>
              <a:t>Two levels of outlier removals were used in this study</a:t>
            </a:r>
          </a:p>
          <a:p>
            <a:pPr lvl="1"/>
            <a:endParaRPr lang="en-US" dirty="0">
              <a:solidFill>
                <a:srgbClr val="EBEBEB"/>
              </a:solidFill>
            </a:endParaRPr>
          </a:p>
          <a:p>
            <a:pPr marL="457200" lvl="1" indent="0">
              <a:buNone/>
            </a:pPr>
            <a:r>
              <a:rPr lang="en-US" dirty="0">
                <a:solidFill>
                  <a:srgbClr val="EBEBEB"/>
                </a:solidFill>
              </a:rPr>
              <a:t>Figure shows outlier removal for the district </a:t>
            </a:r>
            <a:r>
              <a:rPr lang="en-US" dirty="0" err="1">
                <a:solidFill>
                  <a:srgbClr val="EBEBEB"/>
                </a:solidFill>
              </a:rPr>
              <a:t>Buen</a:t>
            </a:r>
            <a:r>
              <a:rPr lang="en-US" dirty="0">
                <a:solidFill>
                  <a:srgbClr val="EBEBEB"/>
                </a:solidFill>
              </a:rPr>
              <a:t> </a:t>
            </a:r>
            <a:r>
              <a:rPr lang="en-US" dirty="0" err="1">
                <a:solidFill>
                  <a:srgbClr val="EBEBEB"/>
                </a:solidFill>
              </a:rPr>
              <a:t>Kan</a:t>
            </a:r>
            <a:r>
              <a:rPr lang="en-US" dirty="0">
                <a:solidFill>
                  <a:srgbClr val="EBEBEB"/>
                </a:solidFill>
              </a:rPr>
              <a:t> of Thailand</a:t>
            </a:r>
          </a:p>
        </p:txBody>
      </p:sp>
      <p:sp>
        <p:nvSpPr>
          <p:cNvPr id="11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126C04EF-6428-472D-B316-74A19385B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3992" y="0"/>
            <a:ext cx="609842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Freeform 5">
            <a:extLst>
              <a:ext uri="{FF2B5EF4-FFF2-40B4-BE49-F238E27FC236}">
                <a16:creationId xmlns:a16="http://schemas.microsoft.com/office/drawing/2014/main" id="{AE50896D-AACB-4C0A-855D-ECEFB4A0D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245057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E833F6-347A-C946-BADD-BA1B055D3391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3992" y="704054"/>
            <a:ext cx="5449889" cy="5449889"/>
          </a:xfrm>
          <a:prstGeom prst="rect">
            <a:avLst/>
          </a:prstGeom>
          <a:effectLst/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97FEE8-5ECE-5046-BC93-9C1B0C1EC462}"/>
              </a:ext>
            </a:extLst>
          </p:cNvPr>
          <p:cNvSpPr txBox="1"/>
          <p:nvPr/>
        </p:nvSpPr>
        <p:spPr>
          <a:xfrm>
            <a:off x="7116512" y="6031113"/>
            <a:ext cx="40533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Two levels of outlier convex hulls  - </a:t>
            </a:r>
          </a:p>
          <a:p>
            <a:r>
              <a:rPr lang="en-US" dirty="0"/>
              <a:t>V1-Rainfall, V2-Dengue Incidence</a:t>
            </a:r>
          </a:p>
        </p:txBody>
      </p:sp>
    </p:spTree>
    <p:extLst>
      <p:ext uri="{BB962C8B-B14F-4D97-AF65-F5344CB8AC3E}">
        <p14:creationId xmlns:p14="http://schemas.microsoft.com/office/powerpoint/2010/main" val="11861402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4932D-0158-8143-94A3-C3F846CFFD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Outlier Removal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C7E923-DFD2-234E-B913-3C80BF8A14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Determining whether an outlier is present</a:t>
            </a:r>
          </a:p>
          <a:p>
            <a:pPr marL="0" indent="0">
              <a:buNone/>
            </a:pPr>
            <a:r>
              <a:rPr lang="en-US" dirty="0"/>
              <a:t>Steps</a:t>
            </a:r>
          </a:p>
          <a:p>
            <a:pPr lvl="1"/>
            <a:r>
              <a:rPr lang="en-US" dirty="0"/>
              <a:t>Compute outer convex hull</a:t>
            </a:r>
          </a:p>
          <a:p>
            <a:pPr lvl="1"/>
            <a:r>
              <a:rPr lang="en-US" dirty="0"/>
              <a:t>Remove points  that forms outer convex hull from the dataset and recompute convex hull</a:t>
            </a:r>
          </a:p>
          <a:p>
            <a:pPr lvl="1"/>
            <a:r>
              <a:rPr lang="en-US" dirty="0"/>
              <a:t>Compute the surface area of both convex hulls</a:t>
            </a:r>
          </a:p>
          <a:p>
            <a:pPr lvl="1"/>
            <a:r>
              <a:rPr lang="en-US" dirty="0"/>
              <a:t>Get the difference in area</a:t>
            </a:r>
          </a:p>
          <a:p>
            <a:pPr lvl="1"/>
            <a:r>
              <a:rPr lang="en-US" dirty="0"/>
              <a:t>Presence of an outlier is confirmed If the difference in area as a percentage exceeds the predefined threshold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1FA73F3-6FDE-B243-9166-EC15F928AD64}"/>
                  </a:ext>
                </a:extLst>
              </p:cNvPr>
              <p:cNvSpPr/>
              <p:nvPr/>
            </p:nvSpPr>
            <p:spPr>
              <a:xfrm>
                <a:off x="2656103" y="5879067"/>
                <a:ext cx="7211228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>
                          <a:latin typeface="Cambria Math" panose="02040503050406030204" pitchFamily="18" charset="0"/>
                        </a:rPr>
                        <m:t>∆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2800" i="0">
                          <a:latin typeface="Cambria Math" panose="02040503050406030204" pitchFamily="18" charset="0"/>
                        </a:rPr>
                        <m:t>=|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𝐴</m:t>
                          </m:r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𝐶𝑜𝑛𝑣𝑒𝑥𝐻𝑢𝑙𝑙</m:t>
                              </m:r>
                            </m:e>
                          </m:d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i="0">
                          <a:latin typeface="Cambria Math" panose="02040503050406030204" pitchFamily="18" charset="0"/>
                        </a:rPr>
                        <m:t>− 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𝐴</m:t>
                          </m:r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𝐶𝑜𝑛𝑣𝑒𝑥𝐻𝑢𝑙𝑙</m:t>
                              </m:r>
                            </m:e>
                          </m:d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800" i="0">
                          <a:latin typeface="Cambria Math" panose="02040503050406030204" pitchFamily="18" charset="0"/>
                        </a:rPr>
                        <m:t>|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1FA73F3-6FDE-B243-9166-EC15F928AD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6103" y="5879067"/>
                <a:ext cx="7211228" cy="523220"/>
              </a:xfrm>
              <a:prstGeom prst="rect">
                <a:avLst/>
              </a:prstGeom>
              <a:blipFill>
                <a:blip r:embed="rId2"/>
                <a:stretch>
                  <a:fillRect r="-527" b="-238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45264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48DC51-C9C1-384F-B6BC-A53A9166E3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Outlier Removal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69CB2E-47DC-7D4B-A8C9-95AEB03595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Identifying the Correct Outlier Point (s)</a:t>
            </a:r>
          </a:p>
          <a:p>
            <a:pPr marL="0" indent="0">
              <a:buNone/>
            </a:pPr>
            <a:r>
              <a:rPr lang="en-US" dirty="0"/>
              <a:t>Steps</a:t>
            </a:r>
          </a:p>
          <a:p>
            <a:pPr lvl="1"/>
            <a:r>
              <a:rPr lang="en-US" dirty="0"/>
              <a:t> Precondition: An outlier is present in the dataset</a:t>
            </a:r>
          </a:p>
          <a:p>
            <a:pPr lvl="1"/>
            <a:r>
              <a:rPr lang="en-US" dirty="0"/>
              <a:t>Compute the difference in area using leave-one-out method</a:t>
            </a:r>
          </a:p>
          <a:p>
            <a:pPr lvl="1"/>
            <a:r>
              <a:rPr lang="en-US" dirty="0"/>
              <a:t>Sort the computed areas in descending order</a:t>
            </a:r>
          </a:p>
          <a:p>
            <a:pPr lvl="1"/>
            <a:r>
              <a:rPr lang="en-US" dirty="0"/>
              <a:t>Points that give the maximum difference in area when removing from the hull labelled as outliers</a:t>
            </a:r>
          </a:p>
          <a:p>
            <a:pPr lvl="1"/>
            <a:r>
              <a:rPr lang="en-US" dirty="0"/>
              <a:t>More than one points can be removed with a use of a threshold value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68830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4FEFA-7395-4242-860B-D390BDA15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 Cont’d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ABD1DA-AA8A-8140-B4E9-29DBA15368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Model Generation</a:t>
            </a:r>
          </a:p>
          <a:p>
            <a:pPr lvl="1"/>
            <a:r>
              <a:rPr lang="en-US" dirty="0"/>
              <a:t>Three models are trained for a each district</a:t>
            </a:r>
          </a:p>
          <a:p>
            <a:pPr lvl="2"/>
            <a:r>
              <a:rPr lang="en-US" dirty="0"/>
              <a:t>Support Vector Regression (SVR)</a:t>
            </a:r>
          </a:p>
          <a:p>
            <a:pPr lvl="2"/>
            <a:r>
              <a:rPr lang="en-US" dirty="0"/>
              <a:t>Least Square Regression (LS)</a:t>
            </a:r>
          </a:p>
          <a:p>
            <a:pPr lvl="2"/>
            <a:r>
              <a:rPr lang="en-US" dirty="0"/>
              <a:t>K-Nearest Neighbor Regression</a:t>
            </a:r>
          </a:p>
          <a:p>
            <a:pPr lvl="1"/>
            <a:r>
              <a:rPr lang="en-US" dirty="0"/>
              <a:t>One ensemble model for each district is generated</a:t>
            </a:r>
          </a:p>
          <a:p>
            <a:pPr lvl="2"/>
            <a:r>
              <a:rPr lang="en-US" dirty="0"/>
              <a:t>Select the best performing models for each district and build micro ensemble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81945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070187-E851-B640-8F5C-F407136C78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1" y="629266"/>
            <a:ext cx="4166510" cy="162232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600">
                <a:solidFill>
                  <a:srgbClr val="EBEBEB"/>
                </a:solidFill>
              </a:rPr>
              <a:t>Model generation - SVR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EFD1A7-B2AC-8B49-9F27-B5FDB8A55B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4166509" cy="422170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EBEBEB"/>
                </a:solidFill>
              </a:rPr>
              <a:t>The SVR model is based on the regression analysis</a:t>
            </a:r>
          </a:p>
          <a:p>
            <a:r>
              <a:rPr lang="en-US" dirty="0">
                <a:solidFill>
                  <a:srgbClr val="EBEBEB"/>
                </a:solidFill>
              </a:rPr>
              <a:t>A regression analysis can estimate the relationship between two data sets (random variable) and fit a cure to the data sets (explanatory variable and dependent variable).</a:t>
            </a:r>
          </a:p>
          <a:p>
            <a:endParaRPr lang="en-US" dirty="0">
              <a:solidFill>
                <a:srgbClr val="EBEBEB"/>
              </a:solidFill>
            </a:endParaRPr>
          </a:p>
          <a:p>
            <a:endParaRPr lang="en-US" dirty="0">
              <a:solidFill>
                <a:srgbClr val="EBEBEB"/>
              </a:solidFill>
            </a:endParaRPr>
          </a:p>
          <a:p>
            <a:r>
              <a:rPr lang="en-US" sz="1400" dirty="0">
                <a:solidFill>
                  <a:srgbClr val="EBEBEB"/>
                </a:solidFill>
              </a:rPr>
              <a:t>Pi – Population, Ri-Rainfall, </a:t>
            </a:r>
            <a:r>
              <a:rPr lang="en-US" sz="1400" dirty="0" err="1">
                <a:solidFill>
                  <a:srgbClr val="EBEBEB"/>
                </a:solidFill>
              </a:rPr>
              <a:t>Ti</a:t>
            </a:r>
            <a:r>
              <a:rPr lang="en-US" sz="1400" dirty="0">
                <a:solidFill>
                  <a:srgbClr val="EBEBEB"/>
                </a:solidFill>
              </a:rPr>
              <a:t>-Temperature</a:t>
            </a:r>
          </a:p>
          <a:p>
            <a:endParaRPr lang="en-US" dirty="0">
              <a:solidFill>
                <a:srgbClr val="EBEBEB"/>
              </a:solidFill>
            </a:endParaRPr>
          </a:p>
          <a:p>
            <a:endParaRPr lang="en-US" dirty="0">
              <a:solidFill>
                <a:srgbClr val="EBEBEB"/>
              </a:solidFill>
            </a:endParaRPr>
          </a:p>
        </p:txBody>
      </p:sp>
      <p:sp>
        <p:nvSpPr>
          <p:cNvPr id="14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126C04EF-6428-472D-B316-74A19385B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3992" y="0"/>
            <a:ext cx="609842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8" name="Freeform 5">
            <a:extLst>
              <a:ext uri="{FF2B5EF4-FFF2-40B4-BE49-F238E27FC236}">
                <a16:creationId xmlns:a16="http://schemas.microsoft.com/office/drawing/2014/main" id="{AE50896D-AACB-4C0A-855D-ECEFB4A0D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245057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7F7D8E3-D342-6B4D-83F6-71C183D47A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0083" y="1337327"/>
            <a:ext cx="5449889" cy="4060166"/>
          </a:xfrm>
          <a:prstGeom prst="rect">
            <a:avLst/>
          </a:prstGeom>
          <a:effectLst/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DC816430-D40D-6D48-9C0F-CF8E28A83DC5}"/>
                  </a:ext>
                </a:extLst>
              </p:cNvPr>
              <p:cNvSpPr/>
              <p:nvPr/>
            </p:nvSpPr>
            <p:spPr>
              <a:xfrm>
                <a:off x="-489206" y="5531322"/>
                <a:ext cx="6185631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𝑑𝑖</m:t>
                          </m:r>
                        </m:sub>
                      </m:sSub>
                      <m:r>
                        <a:rPr lang="en-US" sz="24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DC816430-D40D-6D48-9C0F-CF8E28A83D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89206" y="5531322"/>
                <a:ext cx="6185631" cy="461665"/>
              </a:xfrm>
              <a:prstGeom prst="rect">
                <a:avLst/>
              </a:prstGeom>
              <a:blipFill>
                <a:blip r:embed="rId3"/>
                <a:stretch>
                  <a:fillRect b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404790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9624EA-2084-2148-89BF-A1C7493E7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1" y="629266"/>
            <a:ext cx="4166510" cy="162232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600" dirty="0">
                <a:solidFill>
                  <a:srgbClr val="EBEBEB"/>
                </a:solidFill>
              </a:rPr>
              <a:t>Model generation - SVR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F9A3BA-1140-BE4C-A805-C19711D382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4166509" cy="378541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EBEBEB"/>
                </a:solidFill>
              </a:rPr>
              <a:t>SVM regression is constructed by first mapping the input vector X into an m-dimensional feature space</a:t>
            </a:r>
          </a:p>
          <a:p>
            <a:pPr lvl="1"/>
            <a:r>
              <a:rPr lang="en-US" dirty="0">
                <a:solidFill>
                  <a:srgbClr val="EBEBEB"/>
                </a:solidFill>
              </a:rPr>
              <a:t>Non-linear mapping function</a:t>
            </a:r>
          </a:p>
          <a:p>
            <a:pPr lvl="1"/>
            <a:r>
              <a:rPr lang="en-US" dirty="0">
                <a:solidFill>
                  <a:srgbClr val="EBEBEB"/>
                </a:solidFill>
              </a:rPr>
              <a:t>The linear regression model is then constructed in this feature space. </a:t>
            </a:r>
          </a:p>
          <a:p>
            <a:pPr lvl="1"/>
            <a:endParaRPr lang="en-US" dirty="0">
              <a:solidFill>
                <a:srgbClr val="EBEBEB"/>
              </a:solidFill>
            </a:endParaRPr>
          </a:p>
        </p:txBody>
      </p:sp>
      <p:sp>
        <p:nvSpPr>
          <p:cNvPr id="13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126C04EF-6428-472D-B316-74A19385B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3992" y="0"/>
            <a:ext cx="609842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7" name="Freeform 5">
            <a:extLst>
              <a:ext uri="{FF2B5EF4-FFF2-40B4-BE49-F238E27FC236}">
                <a16:creationId xmlns:a16="http://schemas.microsoft.com/office/drawing/2014/main" id="{AE50896D-AACB-4C0A-855D-ECEFB4A0D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245057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3F4C3E-1E81-E047-BF2D-29E26B697C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2287" y="1624084"/>
            <a:ext cx="6528685" cy="3574452"/>
          </a:xfrm>
          <a:prstGeom prst="rect">
            <a:avLst/>
          </a:prstGeom>
          <a:effectLst/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CB77EAB-2DEF-4743-97FB-688A0294C94C}"/>
                  </a:ext>
                </a:extLst>
              </p:cNvPr>
              <p:cNvSpPr/>
              <p:nvPr/>
            </p:nvSpPr>
            <p:spPr>
              <a:xfrm>
                <a:off x="1178572" y="5343963"/>
                <a:ext cx="2997615" cy="4040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𝐾</m:t>
                    </m:r>
                    <m:d>
                      <m:d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undOvr"/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∅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∅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 </a:t>
                </a: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CB77EAB-2DEF-4743-97FB-688A0294C9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8572" y="5343963"/>
                <a:ext cx="2997615" cy="404085"/>
              </a:xfrm>
              <a:prstGeom prst="rect">
                <a:avLst/>
              </a:prstGeom>
              <a:blipFill>
                <a:blip r:embed="rId3"/>
                <a:stretch>
                  <a:fillRect t="-100000" b="-1393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FD60780A-60A8-0F48-916F-7F980826876E}"/>
              </a:ext>
            </a:extLst>
          </p:cNvPr>
          <p:cNvSpPr txBox="1"/>
          <p:nvPr/>
        </p:nvSpPr>
        <p:spPr>
          <a:xfrm>
            <a:off x="6093992" y="5198536"/>
            <a:ext cx="50342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Feature space transformation (Non-linear to linear)</a:t>
            </a:r>
          </a:p>
        </p:txBody>
      </p:sp>
    </p:spTree>
    <p:extLst>
      <p:ext uri="{BB962C8B-B14F-4D97-AF65-F5344CB8AC3E}">
        <p14:creationId xmlns:p14="http://schemas.microsoft.com/office/powerpoint/2010/main" val="10163389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23E8915-D2AA-4327-A45A-972C3CA957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0" name="Rectangle 9">
            <a:extLst>
              <a:ext uri="{FF2B5EF4-FFF2-40B4-BE49-F238E27FC236}">
                <a16:creationId xmlns:a16="http://schemas.microsoft.com/office/drawing/2014/main" id="{8302FC3C-9804-4950-B721-5FD704BA60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12188952" cy="6858000"/>
          </a:xfrm>
          <a:prstGeom prst="rect">
            <a:avLst/>
          </a:prstGeom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B03EA9-489A-A543-AA6D-8E8B893716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195" y="804672"/>
            <a:ext cx="3521359" cy="5248656"/>
          </a:xfrm>
        </p:spPr>
        <p:txBody>
          <a:bodyPr anchor="ctr">
            <a:normAutofit/>
          </a:bodyPr>
          <a:lstStyle/>
          <a:p>
            <a:pPr algn="ctr"/>
            <a:r>
              <a:rPr lang="en-US"/>
              <a:t>Outline</a:t>
            </a:r>
          </a:p>
        </p:txBody>
      </p:sp>
      <p:cxnSp>
        <p:nvCxnSpPr>
          <p:cNvPr id="21" name="Straight Connector 11">
            <a:extLst>
              <a:ext uri="{FF2B5EF4-FFF2-40B4-BE49-F238E27FC236}">
                <a16:creationId xmlns:a16="http://schemas.microsoft.com/office/drawing/2014/main" id="{6B9695BD-ECF6-49CA-8877-8C493193C6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5" y="1828800"/>
            <a:ext cx="0" cy="3200400"/>
          </a:xfrm>
          <a:prstGeom prst="line">
            <a:avLst/>
          </a:prstGeom>
          <a:ln w="1905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89632F-0732-E64E-BCD5-2C4E0538E5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5861" y="804671"/>
            <a:ext cx="6399930" cy="5248657"/>
          </a:xfrm>
        </p:spPr>
        <p:txBody>
          <a:bodyPr anchor="ctr">
            <a:normAutofit/>
          </a:bodyPr>
          <a:lstStyle/>
          <a:p>
            <a:r>
              <a:rPr lang="en-US"/>
              <a:t>Problem Statement</a:t>
            </a:r>
          </a:p>
          <a:p>
            <a:r>
              <a:rPr lang="en-US"/>
              <a:t>Literature Review</a:t>
            </a:r>
          </a:p>
          <a:p>
            <a:r>
              <a:rPr lang="en-US"/>
              <a:t>Methodology</a:t>
            </a:r>
          </a:p>
          <a:p>
            <a:r>
              <a:rPr lang="en-US"/>
              <a:t>Results</a:t>
            </a:r>
          </a:p>
          <a:p>
            <a:r>
              <a:rPr lang="en-US"/>
              <a:t>Conclusion</a:t>
            </a:r>
            <a:endParaRPr lang="en-US" dirty="0"/>
          </a:p>
        </p:txBody>
      </p:sp>
      <p:pic>
        <p:nvPicPr>
          <p:cNvPr id="22" name="Picture 13">
            <a:extLst>
              <a:ext uri="{FF2B5EF4-FFF2-40B4-BE49-F238E27FC236}">
                <a16:creationId xmlns:a16="http://schemas.microsoft.com/office/drawing/2014/main" id="{3BC6EBB2-9BDC-4075-BA6B-43A9FBF9C8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3320"/>
          <a:stretch/>
        </p:blipFill>
        <p:spPr>
          <a:xfrm>
            <a:off x="8605878" y="6228080"/>
            <a:ext cx="993734" cy="762000"/>
          </a:xfrm>
          <a:prstGeom prst="rect">
            <a:avLst/>
          </a:prstGeom>
        </p:spPr>
      </p:pic>
      <p:sp>
        <p:nvSpPr>
          <p:cNvPr id="23" name="Freeform 5">
            <a:extLst>
              <a:ext uri="{FF2B5EF4-FFF2-40B4-BE49-F238E27FC236}">
                <a16:creationId xmlns:a16="http://schemas.microsoft.com/office/drawing/2014/main" id="{F3798573-F27B-47EB-8EA4-7EE34954C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588" y="0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8584199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80667C-3821-9141-9306-82CE932699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1" y="629266"/>
            <a:ext cx="4166510" cy="1622321"/>
          </a:xfrm>
        </p:spPr>
        <p:txBody>
          <a:bodyPr>
            <a:normAutofit fontScale="90000"/>
          </a:bodyPr>
          <a:lstStyle/>
          <a:p>
            <a:r>
              <a:rPr lang="en-US" sz="4400" dirty="0">
                <a:solidFill>
                  <a:srgbClr val="EBEBEB"/>
                </a:solidFill>
              </a:rPr>
              <a:t>Model generation – KNN Regression</a:t>
            </a:r>
            <a:endParaRPr lang="en-US" dirty="0">
              <a:solidFill>
                <a:srgbClr val="EBEBEB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935DAB-8D2F-B348-B246-6D5C54E74A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06" y="2809120"/>
            <a:ext cx="4166509" cy="378541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EBEBEB"/>
                </a:solidFill>
              </a:rPr>
              <a:t>KNN regression is to calculate the average of the numerical target of the K nearest neighbors.  </a:t>
            </a:r>
          </a:p>
          <a:p>
            <a:r>
              <a:rPr lang="en-US" dirty="0">
                <a:solidFill>
                  <a:srgbClr val="EBEBEB"/>
                </a:solidFill>
              </a:rPr>
              <a:t>KNN regression uses the same distance functions as KNN classification.</a:t>
            </a:r>
          </a:p>
          <a:p>
            <a:endParaRPr lang="en-US" dirty="0">
              <a:solidFill>
                <a:srgbClr val="EBEBEB"/>
              </a:solidFill>
            </a:endParaRPr>
          </a:p>
        </p:txBody>
      </p:sp>
      <p:sp>
        <p:nvSpPr>
          <p:cNvPr id="11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126C04EF-6428-472D-B316-74A19385B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3992" y="0"/>
            <a:ext cx="609842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Freeform 5">
            <a:extLst>
              <a:ext uri="{FF2B5EF4-FFF2-40B4-BE49-F238E27FC236}">
                <a16:creationId xmlns:a16="http://schemas.microsoft.com/office/drawing/2014/main" id="{AE50896D-AACB-4C0A-855D-ECEFB4A0D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245057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B63FA5-CA30-654A-B9BC-7BE3D94B3A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456" t="10642" b="59209"/>
          <a:stretch/>
        </p:blipFill>
        <p:spPr>
          <a:xfrm>
            <a:off x="8471215" y="1415662"/>
            <a:ext cx="1801505" cy="835925"/>
          </a:xfrm>
          <a:prstGeom prst="rect">
            <a:avLst/>
          </a:prstGeom>
          <a:effectLst/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DC7FE8-1B40-304D-B21D-9F7B0BFFAD8C}"/>
              </a:ext>
            </a:extLst>
          </p:cNvPr>
          <p:cNvSpPr txBox="1"/>
          <p:nvPr/>
        </p:nvSpPr>
        <p:spPr>
          <a:xfrm>
            <a:off x="6094403" y="1697590"/>
            <a:ext cx="26886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Distance Metric =</a:t>
            </a:r>
          </a:p>
          <a:p>
            <a:r>
              <a:rPr lang="en-US" dirty="0"/>
              <a:t>(Euclidean)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86EE941-5027-B848-B9C2-B6E1D30916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882" t="17480" r="12009"/>
          <a:stretch/>
        </p:blipFill>
        <p:spPr>
          <a:xfrm>
            <a:off x="6392473" y="2977505"/>
            <a:ext cx="4735775" cy="3246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1711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43C99A-A0A3-674A-BFA0-0FE96EE6A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1" y="629266"/>
            <a:ext cx="4166510" cy="1622321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Model generation - 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3B8CBE-A032-EE47-9724-6D86AEA2A3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4166509" cy="3785419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solidFill>
                  <a:srgbClr val="EBEBEB"/>
                </a:solidFill>
              </a:rPr>
              <a:t>Each explanatory variable in the function is multiplied by an unknown parameter,</a:t>
            </a:r>
          </a:p>
          <a:p>
            <a:r>
              <a:rPr lang="en-US" dirty="0">
                <a:solidFill>
                  <a:srgbClr val="EBEBEB"/>
                </a:solidFill>
              </a:rPr>
              <a:t>There is at most one unknown parameter with no corresponding explanatory variable, and</a:t>
            </a:r>
          </a:p>
          <a:p>
            <a:r>
              <a:rPr lang="en-US" dirty="0">
                <a:solidFill>
                  <a:srgbClr val="EBEBEB"/>
                </a:solidFill>
              </a:rPr>
              <a:t>All of the individual terms are summed to produce the final function value.</a:t>
            </a:r>
          </a:p>
          <a:p>
            <a:r>
              <a:rPr lang="en-US" dirty="0">
                <a:solidFill>
                  <a:srgbClr val="EBEBEB"/>
                </a:solidFill>
              </a:rPr>
              <a:t>There is no ribbon as in SVR – Considers all the point in estimation process</a:t>
            </a:r>
          </a:p>
          <a:p>
            <a:endParaRPr lang="en-US" dirty="0">
              <a:solidFill>
                <a:srgbClr val="EBEBEB"/>
              </a:solidFill>
            </a:endParaRPr>
          </a:p>
        </p:txBody>
      </p:sp>
      <p:sp>
        <p:nvSpPr>
          <p:cNvPr id="11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126C04EF-6428-472D-B316-74A19385B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3992" y="0"/>
            <a:ext cx="609842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Freeform 5">
            <a:extLst>
              <a:ext uri="{FF2B5EF4-FFF2-40B4-BE49-F238E27FC236}">
                <a16:creationId xmlns:a16="http://schemas.microsoft.com/office/drawing/2014/main" id="{AE50896D-AACB-4C0A-855D-ECEFB4A0D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245057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386BA3-AC8C-204B-86D2-9BAFC63177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3992" y="1623723"/>
            <a:ext cx="5449889" cy="3610551"/>
          </a:xfrm>
          <a:prstGeom prst="rect">
            <a:avLst/>
          </a:prstGeom>
          <a:effectLst/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C38BED-6DF0-4C43-B8D6-62697AD972CF}"/>
              </a:ext>
            </a:extLst>
          </p:cNvPr>
          <p:cNvSpPr txBox="1"/>
          <p:nvPr/>
        </p:nvSpPr>
        <p:spPr>
          <a:xfrm>
            <a:off x="7001301" y="1378424"/>
            <a:ext cx="354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32558FD-C7CC-B640-BB35-2B4C9D20ED9E}"/>
              </a:ext>
            </a:extLst>
          </p:cNvPr>
          <p:cNvSpPr txBox="1"/>
          <p:nvPr/>
        </p:nvSpPr>
        <p:spPr>
          <a:xfrm>
            <a:off x="11461994" y="5110241"/>
            <a:ext cx="354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5CB11A1D-AB71-874E-B041-3266EA74C42E}"/>
                  </a:ext>
                </a:extLst>
              </p:cNvPr>
              <p:cNvSpPr/>
              <p:nvPr/>
            </p:nvSpPr>
            <p:spPr>
              <a:xfrm>
                <a:off x="-306054" y="5948967"/>
                <a:ext cx="6185631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𝑑𝑖</m:t>
                          </m:r>
                        </m:sub>
                      </m:sSub>
                      <m:r>
                        <a:rPr lang="en-US" sz="24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5CB11A1D-AB71-874E-B041-3266EA74C4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06054" y="5948967"/>
                <a:ext cx="6185631" cy="461665"/>
              </a:xfrm>
              <a:prstGeom prst="rect">
                <a:avLst/>
              </a:prstGeom>
              <a:blipFill>
                <a:blip r:embed="rId3"/>
                <a:stretch>
                  <a:fillRect b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870654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2C0308-C0BE-4640-AC76-E93C0E39B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1" y="629266"/>
            <a:ext cx="4166510" cy="1622321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Methodology Cont’d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0CA158-D726-274C-B097-7724243CF2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4166509" cy="3785419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500" dirty="0">
                <a:solidFill>
                  <a:srgbClr val="EBEBEB"/>
                </a:solidFill>
              </a:rPr>
              <a:t>Model validation</a:t>
            </a:r>
          </a:p>
          <a:p>
            <a:pPr lvl="1">
              <a:lnSpc>
                <a:spcPct val="90000"/>
              </a:lnSpc>
            </a:pPr>
            <a:r>
              <a:rPr lang="en-US" sz="1500" dirty="0">
                <a:solidFill>
                  <a:srgbClr val="EBEBEB"/>
                </a:solidFill>
              </a:rPr>
              <a:t>Performance of the regressor needs to be calculated</a:t>
            </a:r>
          </a:p>
          <a:p>
            <a:pPr lvl="1">
              <a:lnSpc>
                <a:spcPct val="90000"/>
              </a:lnSpc>
            </a:pPr>
            <a:r>
              <a:rPr lang="en-US" sz="1500" dirty="0">
                <a:solidFill>
                  <a:srgbClr val="EBEBEB"/>
                </a:solidFill>
              </a:rPr>
              <a:t>Regular regressor are evaluated with MSE</a:t>
            </a:r>
          </a:p>
          <a:p>
            <a:pPr lvl="1">
              <a:lnSpc>
                <a:spcPct val="90000"/>
              </a:lnSpc>
            </a:pPr>
            <a:r>
              <a:rPr lang="en-US" sz="1500" dirty="0">
                <a:solidFill>
                  <a:srgbClr val="EBEBEB"/>
                </a:solidFill>
              </a:rPr>
              <a:t>MSE is bias towards extreme outliers</a:t>
            </a:r>
          </a:p>
          <a:p>
            <a:pPr lvl="1">
              <a:lnSpc>
                <a:spcPct val="90000"/>
              </a:lnSpc>
            </a:pPr>
            <a:r>
              <a:rPr lang="en-US" sz="1500" dirty="0">
                <a:solidFill>
                  <a:srgbClr val="EBEBEB"/>
                </a:solidFill>
              </a:rPr>
              <a:t>Need a mechanism of eliminating outliers in model validation</a:t>
            </a:r>
          </a:p>
          <a:p>
            <a:pPr lvl="1">
              <a:lnSpc>
                <a:spcPct val="90000"/>
              </a:lnSpc>
            </a:pPr>
            <a:r>
              <a:rPr lang="en-US" sz="1500" dirty="0">
                <a:solidFill>
                  <a:srgbClr val="EBEBEB"/>
                </a:solidFill>
              </a:rPr>
              <a:t>Introduced a novel accuracy calculation method</a:t>
            </a:r>
          </a:p>
          <a:p>
            <a:pPr lvl="2">
              <a:lnSpc>
                <a:spcPct val="90000"/>
              </a:lnSpc>
            </a:pPr>
            <a:r>
              <a:rPr lang="en-US" sz="1500" dirty="0">
                <a:solidFill>
                  <a:srgbClr val="EBEBEB"/>
                </a:solidFill>
              </a:rPr>
              <a:t>With a confidence boundary alpha</a:t>
            </a:r>
          </a:p>
          <a:p>
            <a:pPr lvl="1">
              <a:lnSpc>
                <a:spcPct val="90000"/>
              </a:lnSpc>
            </a:pPr>
            <a:endParaRPr lang="en-US" sz="1500" dirty="0">
              <a:solidFill>
                <a:srgbClr val="EBEBEB"/>
              </a:solidFill>
            </a:endParaRPr>
          </a:p>
        </p:txBody>
      </p:sp>
      <p:sp>
        <p:nvSpPr>
          <p:cNvPr id="11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126C04EF-6428-472D-B316-74A19385B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3992" y="0"/>
            <a:ext cx="609842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Freeform 5">
            <a:extLst>
              <a:ext uri="{FF2B5EF4-FFF2-40B4-BE49-F238E27FC236}">
                <a16:creationId xmlns:a16="http://schemas.microsoft.com/office/drawing/2014/main" id="{AE50896D-AACB-4C0A-855D-ECEFB4A0D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245057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EB7C8A-90FD-5243-AEF6-03C622223F4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48580" y="1142999"/>
            <a:ext cx="5815539" cy="4015855"/>
          </a:xfrm>
          <a:prstGeom prst="rect">
            <a:avLst/>
          </a:prstGeom>
          <a:effectLst/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E1B950D7-139B-A046-BF5B-A56A4011D1DB}"/>
                  </a:ext>
                </a:extLst>
              </p:cNvPr>
              <p:cNvSpPr/>
              <p:nvPr/>
            </p:nvSpPr>
            <p:spPr>
              <a:xfrm>
                <a:off x="6473214" y="5674682"/>
                <a:ext cx="4166269" cy="66749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A</m:t>
                      </m:r>
                      <m:r>
                        <m:rPr>
                          <m:sty m:val="p"/>
                        </m:rPr>
                        <a:rPr lang="en-US" i="0">
                          <a:latin typeface="Cambria Math" panose="02040503050406030204" pitchFamily="18" charset="0"/>
                        </a:rPr>
                        <m:t>CC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𝑁𝑢𝑚𝑏𝑒𝑟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𝑐𝑜𝑟𝑟𝑒𝑐𝑡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𝑝𝑟𝑒𝑑𝑖𝑐𝑡𝑖𝑜𝑛𝑠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𝑇𝑜𝑡𝑎𝑙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𝑛𝑢𝑚𝑏𝑒𝑟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𝑝𝑟𝑒𝑑𝑖𝑐𝑡𝑖𝑜𝑛𝑠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E1B950D7-139B-A046-BF5B-A56A4011D1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3214" y="5674682"/>
                <a:ext cx="4166269" cy="667490"/>
              </a:xfrm>
              <a:prstGeom prst="rect">
                <a:avLst/>
              </a:prstGeom>
              <a:blipFill>
                <a:blip r:embed="rId3"/>
                <a:stretch>
                  <a:fillRect b="-94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923562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9DD64F-CEDE-4E4E-A16C-9CEE4DF0BC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validation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3754A5-90A9-894F-9277-C3EF1764B6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Cross-validation is a model validation technique for assessing how the results of an analysis will generalize to the underlying population of the extracted data set </a:t>
            </a:r>
          </a:p>
          <a:p>
            <a:r>
              <a:rPr lang="en-US" dirty="0"/>
              <a:t>10-fole cross validation with the proposed accuracy calculator was used</a:t>
            </a:r>
          </a:p>
          <a:p>
            <a:r>
              <a:rPr lang="en-US" dirty="0"/>
              <a:t>Dataset is divided into 10 partitions</a:t>
            </a:r>
          </a:p>
          <a:p>
            <a:pPr lvl="1"/>
            <a:r>
              <a:rPr lang="en-US" dirty="0"/>
              <a:t>Leave-one-out raining is performed</a:t>
            </a:r>
          </a:p>
          <a:p>
            <a:pPr lvl="1"/>
            <a:r>
              <a:rPr lang="en-US" dirty="0"/>
              <a:t>The left out partition is used to test the trained model</a:t>
            </a:r>
          </a:p>
          <a:p>
            <a:pPr lvl="1"/>
            <a:r>
              <a:rPr lang="en-US" dirty="0"/>
              <a:t>This process repeats 10 times</a:t>
            </a:r>
          </a:p>
          <a:p>
            <a:pPr lvl="1"/>
            <a:r>
              <a:rPr lang="en-US" dirty="0"/>
              <a:t>Dataset is divided randomly</a:t>
            </a:r>
          </a:p>
        </p:txBody>
      </p:sp>
    </p:spTree>
    <p:extLst>
      <p:ext uri="{BB962C8B-B14F-4D97-AF65-F5344CB8AC3E}">
        <p14:creationId xmlns:p14="http://schemas.microsoft.com/office/powerpoint/2010/main" val="28786527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8690BD-C6ED-5346-86BC-8FD56DA50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 Cont’d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4F557D-E47E-E846-BB98-7630775E77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Resource allocation</a:t>
            </a:r>
          </a:p>
          <a:p>
            <a:pPr lvl="1"/>
            <a:r>
              <a:rPr lang="en-US" dirty="0"/>
              <a:t>A successful mitigation plan includes an effective resource allocation scheme</a:t>
            </a:r>
          </a:p>
          <a:p>
            <a:pPr lvl="1"/>
            <a:r>
              <a:rPr lang="en-US" dirty="0"/>
              <a:t>An effective resource allocation should eliminate wastage, over allocation and under allocation of resources while satisfying the demand of each facility </a:t>
            </a:r>
          </a:p>
          <a:p>
            <a:pPr lvl="1"/>
            <a:r>
              <a:rPr lang="en-US" dirty="0"/>
              <a:t>I propose to use Genetic Algorithm for resource allocation with subtle changes to the base algorithm.</a:t>
            </a:r>
          </a:p>
          <a:p>
            <a:pPr lvl="1"/>
            <a:r>
              <a:rPr lang="en-US" dirty="0"/>
              <a:t>These changes ensure that GA produces best results in less time </a:t>
            </a:r>
          </a:p>
          <a:p>
            <a:pPr lvl="1"/>
            <a:r>
              <a:rPr lang="en-US" dirty="0"/>
              <a:t>GA allows us to model the problem domain requirements as needed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6058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2C0308-C0BE-4640-AC76-E93C0E39B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1" y="629266"/>
            <a:ext cx="4166510" cy="162232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EBEBEB"/>
                </a:solidFill>
              </a:rPr>
              <a:t>Methodology Cont’d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E0CA158-D726-274C-B097-7724243CF25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48931" y="2438400"/>
                <a:ext cx="4166509" cy="3785419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sz="1600" b="1" dirty="0">
                    <a:solidFill>
                      <a:schemeClr val="bg1"/>
                    </a:solidFill>
                  </a:rPr>
                  <a:t>Problem Definition</a:t>
                </a:r>
              </a:p>
              <a:p>
                <a:pPr marL="0" indent="0">
                  <a:buNone/>
                </a:pPr>
                <a:r>
                  <a:rPr lang="en-US" sz="1600" dirty="0">
                    <a:solidFill>
                      <a:schemeClr val="bg1"/>
                    </a:solidFill>
                  </a:rPr>
                  <a:t>Let F</a:t>
                </a:r>
                <a:r>
                  <a:rPr lang="en-US" sz="1600" baseline="-25000" dirty="0">
                    <a:solidFill>
                      <a:schemeClr val="bg1"/>
                    </a:solidFill>
                  </a:rPr>
                  <a:t>1</a:t>
                </a:r>
                <a:r>
                  <a:rPr lang="en-US" sz="1600" dirty="0">
                    <a:solidFill>
                      <a:schemeClr val="bg1"/>
                    </a:solidFill>
                  </a:rPr>
                  <a:t>,F</a:t>
                </a:r>
                <a:r>
                  <a:rPr lang="en-US" sz="1600" baseline="-25000" dirty="0">
                    <a:solidFill>
                      <a:schemeClr val="bg1"/>
                    </a:solidFill>
                  </a:rPr>
                  <a:t>2</a:t>
                </a:r>
                <a:r>
                  <a:rPr lang="en-US" sz="1600" dirty="0">
                    <a:solidFill>
                      <a:schemeClr val="bg1"/>
                    </a:solidFill>
                  </a:rPr>
                  <a:t>….</a:t>
                </a:r>
                <a:r>
                  <a:rPr lang="en-US" sz="1600" dirty="0" err="1">
                    <a:solidFill>
                      <a:schemeClr val="bg1"/>
                    </a:solidFill>
                  </a:rPr>
                  <a:t>F</a:t>
                </a:r>
                <a:r>
                  <a:rPr lang="en-US" sz="1600" baseline="-25000" dirty="0" err="1">
                    <a:solidFill>
                      <a:schemeClr val="bg1"/>
                    </a:solidFill>
                  </a:rPr>
                  <a:t>n</a:t>
                </a:r>
                <a:r>
                  <a:rPr lang="en-US" sz="1600" dirty="0">
                    <a:solidFill>
                      <a:schemeClr val="bg1"/>
                    </a:solidFill>
                  </a:rPr>
                  <a:t> is the set of facilities demanding for resources R</a:t>
                </a:r>
                <a:r>
                  <a:rPr lang="en-US" sz="1600" baseline="-25000" dirty="0">
                    <a:solidFill>
                      <a:schemeClr val="bg1"/>
                    </a:solidFill>
                  </a:rPr>
                  <a:t>1</a:t>
                </a:r>
                <a:r>
                  <a:rPr lang="en-US" sz="1600" dirty="0">
                    <a:solidFill>
                      <a:schemeClr val="bg1"/>
                    </a:solidFill>
                  </a:rPr>
                  <a:t>, R</a:t>
                </a:r>
                <a:r>
                  <a:rPr lang="en-US" sz="1600" baseline="-25000" dirty="0">
                    <a:solidFill>
                      <a:schemeClr val="bg1"/>
                    </a:solidFill>
                  </a:rPr>
                  <a:t>2</a:t>
                </a:r>
                <a:r>
                  <a:rPr lang="en-US" sz="1600" dirty="0">
                    <a:solidFill>
                      <a:schemeClr val="bg1"/>
                    </a:solidFill>
                  </a:rPr>
                  <a:t>,……R</a:t>
                </a:r>
                <a:r>
                  <a:rPr lang="en-US" sz="1600" baseline="-25000" dirty="0">
                    <a:solidFill>
                      <a:schemeClr val="bg1"/>
                    </a:solidFill>
                  </a:rPr>
                  <a:t>m</a:t>
                </a:r>
                <a:r>
                  <a:rPr lang="en-US" sz="1600" dirty="0">
                    <a:solidFill>
                      <a:schemeClr val="bg1"/>
                    </a:solidFill>
                  </a:rPr>
                  <a:t> with a demand for each resource W</a:t>
                </a:r>
                <a:r>
                  <a:rPr lang="en-US" sz="1600" baseline="-25000" dirty="0">
                    <a:solidFill>
                      <a:schemeClr val="bg1"/>
                    </a:solidFill>
                  </a:rPr>
                  <a:t>00</a:t>
                </a:r>
                <a:r>
                  <a:rPr lang="en-US" sz="1600" dirty="0">
                    <a:solidFill>
                      <a:schemeClr val="bg1"/>
                    </a:solidFill>
                  </a:rPr>
                  <a:t>, W</a:t>
                </a:r>
                <a:r>
                  <a:rPr lang="en-US" sz="1600" baseline="-25000" dirty="0">
                    <a:solidFill>
                      <a:schemeClr val="bg1"/>
                    </a:solidFill>
                  </a:rPr>
                  <a:t>01</a:t>
                </a:r>
                <a:r>
                  <a:rPr lang="en-US" sz="1600" dirty="0">
                    <a:solidFill>
                      <a:schemeClr val="bg1"/>
                    </a:solidFill>
                  </a:rPr>
                  <a:t>,…….</a:t>
                </a:r>
                <a:r>
                  <a:rPr lang="en-US" sz="1600" dirty="0" err="1">
                    <a:solidFill>
                      <a:schemeClr val="bg1"/>
                    </a:solidFill>
                  </a:rPr>
                  <a:t>W</a:t>
                </a:r>
                <a:r>
                  <a:rPr lang="en-US" sz="1600" baseline="-25000" dirty="0" err="1">
                    <a:solidFill>
                      <a:schemeClr val="bg1"/>
                    </a:solidFill>
                  </a:rPr>
                  <a:t>nm</a:t>
                </a:r>
                <a:endParaRPr lang="en-US" sz="1600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:endParaRPr lang="en-US" sz="1600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sz="1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∈ </m:t>
                    </m:r>
                    <m:r>
                      <a:rPr lang="en-US" sz="1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ℝ</m:t>
                    </m:r>
                    <m:r>
                      <a:rPr lang="en-US" sz="1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[0,</m:t>
                    </m:r>
                    <m:r>
                      <a:rPr lang="en-US" sz="1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1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1600" dirty="0">
                    <a:solidFill>
                      <a:schemeClr val="bg1"/>
                    </a:solidFill>
                  </a:rPr>
                  <a:t> </a:t>
                </a:r>
              </a:p>
              <a:p>
                <a:pPr marL="0" indent="0">
                  <a:buNone/>
                </a:pPr>
                <a:endParaRPr lang="en-US" sz="1600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:r>
                  <a:rPr lang="en-US" sz="1600" dirty="0">
                    <a:solidFill>
                      <a:schemeClr val="bg1"/>
                    </a:solidFill>
                  </a:rPr>
                  <a:t>The final allocated scheme is represented as A</a:t>
                </a:r>
                <a:r>
                  <a:rPr lang="en-US" sz="1600" baseline="-25000" dirty="0">
                    <a:solidFill>
                      <a:schemeClr val="bg1"/>
                    </a:solidFill>
                  </a:rPr>
                  <a:t>00</a:t>
                </a:r>
                <a:r>
                  <a:rPr lang="en-US" sz="1600" dirty="0">
                    <a:solidFill>
                      <a:schemeClr val="bg1"/>
                    </a:solidFill>
                  </a:rPr>
                  <a:t>, A</a:t>
                </a:r>
                <a:r>
                  <a:rPr lang="en-US" sz="1600" baseline="-25000" dirty="0">
                    <a:solidFill>
                      <a:schemeClr val="bg1"/>
                    </a:solidFill>
                  </a:rPr>
                  <a:t>01</a:t>
                </a:r>
                <a:r>
                  <a:rPr lang="en-US" sz="1600" dirty="0">
                    <a:solidFill>
                      <a:schemeClr val="bg1"/>
                    </a:solidFill>
                  </a:rPr>
                  <a:t>,…..</a:t>
                </a:r>
                <a:r>
                  <a:rPr lang="en-US" sz="1600" dirty="0" err="1">
                    <a:solidFill>
                      <a:schemeClr val="bg1"/>
                    </a:solidFill>
                  </a:rPr>
                  <a:t>A</a:t>
                </a:r>
                <a:r>
                  <a:rPr lang="en-US" sz="1600" baseline="-25000" dirty="0" err="1">
                    <a:solidFill>
                      <a:schemeClr val="bg1"/>
                    </a:solidFill>
                  </a:rPr>
                  <a:t>nm</a:t>
                </a:r>
                <a:endParaRPr lang="en-US" sz="1600" baseline="-25000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:endParaRPr lang="en-US" sz="1600" baseline="-25000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:r>
                  <a:rPr lang="en-US" sz="1600" dirty="0">
                    <a:solidFill>
                      <a:schemeClr val="bg1"/>
                    </a:solidFill>
                  </a:rPr>
                  <a:t>The problem can be represented with a bi-partite graph</a:t>
                </a:r>
              </a:p>
              <a:p>
                <a:pPr lvl="1">
                  <a:lnSpc>
                    <a:spcPct val="90000"/>
                  </a:lnSpc>
                </a:pPr>
                <a:endParaRPr lang="en-US" sz="1500" dirty="0">
                  <a:solidFill>
                    <a:srgbClr val="EBEBEB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E0CA158-D726-274C-B097-7724243CF25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8931" y="2438400"/>
                <a:ext cx="4166509" cy="3785419"/>
              </a:xfrm>
              <a:blipFill>
                <a:blip r:embed="rId2"/>
                <a:stretch>
                  <a:fillRect l="-608" t="-1342" r="-304" b="-20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126C04EF-6428-472D-B316-74A19385B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3992" y="0"/>
            <a:ext cx="609842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Freeform 5">
            <a:extLst>
              <a:ext uri="{FF2B5EF4-FFF2-40B4-BE49-F238E27FC236}">
                <a16:creationId xmlns:a16="http://schemas.microsoft.com/office/drawing/2014/main" id="{AE50896D-AACB-4C0A-855D-ECEFB4A0D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245057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12" name="Canvas 7">
            <a:extLst>
              <a:ext uri="{FF2B5EF4-FFF2-40B4-BE49-F238E27FC236}">
                <a16:creationId xmlns:a16="http://schemas.microsoft.com/office/drawing/2014/main" id="{3D623D34-C0E0-A642-81E8-48EE71FACF92}"/>
              </a:ext>
            </a:extLst>
          </p:cNvPr>
          <p:cNvGrpSpPr/>
          <p:nvPr/>
        </p:nvGrpSpPr>
        <p:grpSpPr>
          <a:xfrm>
            <a:off x="6484121" y="755466"/>
            <a:ext cx="4276590" cy="3365867"/>
            <a:chOff x="0" y="0"/>
            <a:chExt cx="3210560" cy="231140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B6E6FF4-DF41-834F-95E9-2DBBE95942E1}"/>
                </a:ext>
              </a:extLst>
            </p:cNvPr>
            <p:cNvSpPr/>
            <p:nvPr/>
          </p:nvSpPr>
          <p:spPr>
            <a:xfrm>
              <a:off x="0" y="0"/>
              <a:ext cx="3210560" cy="2311400"/>
            </a:xfrm>
            <a:prstGeom prst="rect">
              <a:avLst/>
            </a:prstGeom>
            <a:noFill/>
          </p:spPr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4B0C3225-915C-C348-B3EE-2CF361720A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3875" y="325755"/>
              <a:ext cx="90805" cy="9080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6C8FA51C-5B4D-C243-8C53-BA96773EE2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510" y="554990"/>
              <a:ext cx="90805" cy="9080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158D3F32-6BFD-1C45-ACE7-64D34A8365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3400" y="802005"/>
              <a:ext cx="90805" cy="9080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D104A40-F738-274B-82AF-A1636DE93C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4035" y="1031240"/>
              <a:ext cx="90805" cy="9080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D3CDD63-538D-3849-9380-32CCD056DB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3400" y="1221105"/>
              <a:ext cx="90805" cy="9080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90D8EA27-E2D2-4C4E-97CD-452797DA0B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4035" y="1450340"/>
              <a:ext cx="90805" cy="9080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BE6A5E20-B5B4-6341-A222-8F5349AB23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925" y="1697355"/>
              <a:ext cx="90805" cy="9080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E67144DF-DCDD-F442-B0BD-5CC3E80297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3560" y="1926590"/>
              <a:ext cx="90805" cy="9080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7ECFD102-9C37-3B4A-BE30-E4DB34CE44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2675" y="325755"/>
              <a:ext cx="90805" cy="90805"/>
            </a:xfrm>
            <a:prstGeom prst="ellipse">
              <a:avLst/>
            </a:prstGeom>
            <a:solidFill>
              <a:schemeClr val="tx1">
                <a:lumMod val="100000"/>
                <a:lumOff val="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2638E3B5-E9E7-9E42-8946-4856364447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3310" y="554990"/>
              <a:ext cx="90805" cy="90805"/>
            </a:xfrm>
            <a:prstGeom prst="ellipse">
              <a:avLst/>
            </a:prstGeom>
            <a:solidFill>
              <a:schemeClr val="tx1">
                <a:lumMod val="100000"/>
                <a:lumOff val="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4D37A049-6A27-8F45-A32E-50319EA63F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62200" y="802005"/>
              <a:ext cx="90805" cy="90805"/>
            </a:xfrm>
            <a:prstGeom prst="ellipse">
              <a:avLst/>
            </a:prstGeom>
            <a:solidFill>
              <a:schemeClr val="tx1">
                <a:lumMod val="100000"/>
                <a:lumOff val="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81AB6A33-F439-4949-9D3F-70C4AE5AC0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62835" y="1031240"/>
              <a:ext cx="90805" cy="90805"/>
            </a:xfrm>
            <a:prstGeom prst="ellipse">
              <a:avLst/>
            </a:prstGeom>
            <a:solidFill>
              <a:schemeClr val="tx1">
                <a:lumMod val="100000"/>
                <a:lumOff val="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18179731-E245-3C45-8DF7-131E347808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62200" y="1221105"/>
              <a:ext cx="90805" cy="90805"/>
            </a:xfrm>
            <a:prstGeom prst="ellipse">
              <a:avLst/>
            </a:prstGeom>
            <a:solidFill>
              <a:schemeClr val="tx1">
                <a:lumMod val="100000"/>
                <a:lumOff val="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0C05ED53-99FB-8442-83FC-DC8660FE19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62835" y="1450340"/>
              <a:ext cx="90805" cy="90805"/>
            </a:xfrm>
            <a:prstGeom prst="ellipse">
              <a:avLst/>
            </a:prstGeom>
            <a:solidFill>
              <a:schemeClr val="tx1">
                <a:lumMod val="100000"/>
                <a:lumOff val="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12195CE0-4E98-6C43-930B-9C7EB5464A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71725" y="1697355"/>
              <a:ext cx="90805" cy="90805"/>
            </a:xfrm>
            <a:prstGeom prst="ellipse">
              <a:avLst/>
            </a:prstGeom>
            <a:solidFill>
              <a:schemeClr val="tx1">
                <a:lumMod val="100000"/>
                <a:lumOff val="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58A546C0-45ED-1E41-AE11-34D500C9BA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72360" y="1926590"/>
              <a:ext cx="90805" cy="90805"/>
            </a:xfrm>
            <a:prstGeom prst="ellipse">
              <a:avLst/>
            </a:prstGeom>
            <a:solidFill>
              <a:schemeClr val="tx1">
                <a:lumMod val="100000"/>
                <a:lumOff val="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33" name="Text Box 24">
              <a:extLst>
                <a:ext uri="{FF2B5EF4-FFF2-40B4-BE49-F238E27FC236}">
                  <a16:creationId xmlns:a16="http://schemas.microsoft.com/office/drawing/2014/main" id="{2C143041-AFB4-ED4D-BD10-145645F6174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675" y="240030"/>
              <a:ext cx="457200" cy="22923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en-US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F1</a:t>
              </a:r>
            </a:p>
          </p:txBody>
        </p:sp>
        <p:sp>
          <p:nvSpPr>
            <p:cNvPr id="34" name="Text Box 25">
              <a:extLst>
                <a:ext uri="{FF2B5EF4-FFF2-40B4-BE49-F238E27FC236}">
                  <a16:creationId xmlns:a16="http://schemas.microsoft.com/office/drawing/2014/main" id="{F5A5E0E5-787C-F148-B8B3-16E805E7401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5725" y="1845310"/>
              <a:ext cx="457200" cy="22923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en-US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Fn</a:t>
              </a:r>
            </a:p>
          </p:txBody>
        </p:sp>
        <p:sp>
          <p:nvSpPr>
            <p:cNvPr id="35" name="Text Box 26">
              <a:extLst>
                <a:ext uri="{FF2B5EF4-FFF2-40B4-BE49-F238E27FC236}">
                  <a16:creationId xmlns:a16="http://schemas.microsoft.com/office/drawing/2014/main" id="{F0D3B537-3D93-E141-9384-6F0A2FCD3CD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09850" y="1840230"/>
              <a:ext cx="457200" cy="22923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en-US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Rm</a:t>
              </a:r>
            </a:p>
          </p:txBody>
        </p:sp>
        <p:sp>
          <p:nvSpPr>
            <p:cNvPr id="36" name="Text Box 27">
              <a:extLst>
                <a:ext uri="{FF2B5EF4-FFF2-40B4-BE49-F238E27FC236}">
                  <a16:creationId xmlns:a16="http://schemas.microsoft.com/office/drawing/2014/main" id="{74686AC1-4FDB-0E41-9DAC-A6919EBBC56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52700" y="259080"/>
              <a:ext cx="457200" cy="22923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en-US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Rm</a:t>
              </a:r>
            </a:p>
          </p:txBody>
        </p:sp>
        <p:cxnSp>
          <p:nvCxnSpPr>
            <p:cNvPr id="37" name="AutoShape 28">
              <a:extLst>
                <a:ext uri="{FF2B5EF4-FFF2-40B4-BE49-F238E27FC236}">
                  <a16:creationId xmlns:a16="http://schemas.microsoft.com/office/drawing/2014/main" id="{829B78E1-9D8D-7645-8285-65AED0EBCE39}"/>
                </a:ext>
              </a:extLst>
            </p:cNvPr>
            <p:cNvCxnSpPr>
              <a:cxnSpLocks noChangeShapeType="1"/>
              <a:stCxn id="16" idx="6"/>
              <a:endCxn id="27" idx="2"/>
            </p:cNvCxnSpPr>
            <p:nvPr/>
          </p:nvCxnSpPr>
          <p:spPr bwMode="auto">
            <a:xfrm>
              <a:off x="614680" y="371475"/>
              <a:ext cx="1747520" cy="476250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8" name="AutoShape 29">
              <a:extLst>
                <a:ext uri="{FF2B5EF4-FFF2-40B4-BE49-F238E27FC236}">
                  <a16:creationId xmlns:a16="http://schemas.microsoft.com/office/drawing/2014/main" id="{6EBE2D2F-94D9-154A-8C3C-339168B8EE8B}"/>
                </a:ext>
              </a:extLst>
            </p:cNvPr>
            <p:cNvCxnSpPr>
              <a:cxnSpLocks noChangeShapeType="1"/>
              <a:stCxn id="16" idx="6"/>
              <a:endCxn id="31" idx="1"/>
            </p:cNvCxnSpPr>
            <p:nvPr/>
          </p:nvCxnSpPr>
          <p:spPr bwMode="auto">
            <a:xfrm>
              <a:off x="614680" y="371475"/>
              <a:ext cx="1770380" cy="1339215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9" name="AutoShape 30">
              <a:extLst>
                <a:ext uri="{FF2B5EF4-FFF2-40B4-BE49-F238E27FC236}">
                  <a16:creationId xmlns:a16="http://schemas.microsoft.com/office/drawing/2014/main" id="{30DAE322-BA0B-084D-BA91-4CDC549DD1F8}"/>
                </a:ext>
              </a:extLst>
            </p:cNvPr>
            <p:cNvCxnSpPr>
              <a:cxnSpLocks noChangeShapeType="1"/>
              <a:stCxn id="20" idx="6"/>
              <a:endCxn id="25" idx="3"/>
            </p:cNvCxnSpPr>
            <p:nvPr/>
          </p:nvCxnSpPr>
          <p:spPr bwMode="auto">
            <a:xfrm flipV="1">
              <a:off x="624840" y="403225"/>
              <a:ext cx="1741170" cy="673735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0" name="AutoShape 31">
              <a:extLst>
                <a:ext uri="{FF2B5EF4-FFF2-40B4-BE49-F238E27FC236}">
                  <a16:creationId xmlns:a16="http://schemas.microsoft.com/office/drawing/2014/main" id="{374C75C0-B9B5-F148-8252-18BAE78C4D0D}"/>
                </a:ext>
              </a:extLst>
            </p:cNvPr>
            <p:cNvCxnSpPr>
              <a:cxnSpLocks noChangeShapeType="1"/>
              <a:stCxn id="22" idx="6"/>
              <a:endCxn id="32" idx="1"/>
            </p:cNvCxnSpPr>
            <p:nvPr/>
          </p:nvCxnSpPr>
          <p:spPr bwMode="auto">
            <a:xfrm>
              <a:off x="624840" y="1496060"/>
              <a:ext cx="1760855" cy="443865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1" name="AutoShape 32">
              <a:extLst>
                <a:ext uri="{FF2B5EF4-FFF2-40B4-BE49-F238E27FC236}">
                  <a16:creationId xmlns:a16="http://schemas.microsoft.com/office/drawing/2014/main" id="{2100AE69-90D7-3046-BDDA-B8A702434ADE}"/>
                </a:ext>
              </a:extLst>
            </p:cNvPr>
            <p:cNvCxnSpPr>
              <a:cxnSpLocks noChangeShapeType="1"/>
              <a:stCxn id="23" idx="6"/>
              <a:endCxn id="32" idx="2"/>
            </p:cNvCxnSpPr>
            <p:nvPr/>
          </p:nvCxnSpPr>
          <p:spPr bwMode="auto">
            <a:xfrm>
              <a:off x="633730" y="1743075"/>
              <a:ext cx="1738630" cy="229235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2" name="AutoShape 33">
              <a:extLst>
                <a:ext uri="{FF2B5EF4-FFF2-40B4-BE49-F238E27FC236}">
                  <a16:creationId xmlns:a16="http://schemas.microsoft.com/office/drawing/2014/main" id="{9BC25385-35BD-564E-8AD0-CD8D53968F5F}"/>
                </a:ext>
              </a:extLst>
            </p:cNvPr>
            <p:cNvCxnSpPr>
              <a:cxnSpLocks noChangeShapeType="1"/>
              <a:stCxn id="24" idx="6"/>
              <a:endCxn id="30" idx="0"/>
            </p:cNvCxnSpPr>
            <p:nvPr/>
          </p:nvCxnSpPr>
          <p:spPr bwMode="auto">
            <a:xfrm flipV="1">
              <a:off x="634365" y="1450340"/>
              <a:ext cx="1774190" cy="521970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3" name="AutoShape 34">
              <a:extLst>
                <a:ext uri="{FF2B5EF4-FFF2-40B4-BE49-F238E27FC236}">
                  <a16:creationId xmlns:a16="http://schemas.microsoft.com/office/drawing/2014/main" id="{DCFB1C87-1F18-C24F-B326-FBE02068DC77}"/>
                </a:ext>
              </a:extLst>
            </p:cNvPr>
            <p:cNvCxnSpPr>
              <a:cxnSpLocks noChangeShapeType="1"/>
              <a:stCxn id="21" idx="6"/>
              <a:endCxn id="29" idx="2"/>
            </p:cNvCxnSpPr>
            <p:nvPr/>
          </p:nvCxnSpPr>
          <p:spPr bwMode="auto">
            <a:xfrm>
              <a:off x="624205" y="1266825"/>
              <a:ext cx="1737995" cy="635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4" name="AutoShape 35">
              <a:extLst>
                <a:ext uri="{FF2B5EF4-FFF2-40B4-BE49-F238E27FC236}">
                  <a16:creationId xmlns:a16="http://schemas.microsoft.com/office/drawing/2014/main" id="{E0F76E92-524B-1845-AB11-B435670745BB}"/>
                </a:ext>
              </a:extLst>
            </p:cNvPr>
            <p:cNvCxnSpPr>
              <a:cxnSpLocks noChangeShapeType="1"/>
              <a:stCxn id="21" idx="6"/>
              <a:endCxn id="26" idx="0"/>
            </p:cNvCxnSpPr>
            <p:nvPr/>
          </p:nvCxnSpPr>
          <p:spPr bwMode="auto">
            <a:xfrm flipV="1">
              <a:off x="624205" y="554990"/>
              <a:ext cx="1774825" cy="711835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5" name="AutoShape 36">
              <a:extLst>
                <a:ext uri="{FF2B5EF4-FFF2-40B4-BE49-F238E27FC236}">
                  <a16:creationId xmlns:a16="http://schemas.microsoft.com/office/drawing/2014/main" id="{2FAEADCD-79B2-6741-BA9D-B1273D525CCF}"/>
                </a:ext>
              </a:extLst>
            </p:cNvPr>
            <p:cNvCxnSpPr>
              <a:cxnSpLocks noChangeShapeType="1"/>
              <a:stCxn id="19" idx="7"/>
              <a:endCxn id="28" idx="2"/>
            </p:cNvCxnSpPr>
            <p:nvPr/>
          </p:nvCxnSpPr>
          <p:spPr bwMode="auto">
            <a:xfrm>
              <a:off x="610870" y="815340"/>
              <a:ext cx="1751965" cy="261620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6" name="AutoShape 37">
              <a:extLst>
                <a:ext uri="{FF2B5EF4-FFF2-40B4-BE49-F238E27FC236}">
                  <a16:creationId xmlns:a16="http://schemas.microsoft.com/office/drawing/2014/main" id="{0D8A745D-3C78-6A45-9134-037EEE3A8518}"/>
                </a:ext>
              </a:extLst>
            </p:cNvPr>
            <p:cNvCxnSpPr>
              <a:cxnSpLocks noChangeShapeType="1"/>
              <a:stCxn id="18" idx="6"/>
              <a:endCxn id="28" idx="2"/>
            </p:cNvCxnSpPr>
            <p:nvPr/>
          </p:nvCxnSpPr>
          <p:spPr bwMode="auto">
            <a:xfrm>
              <a:off x="615315" y="600710"/>
              <a:ext cx="1747520" cy="476250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7" name="Text Box 38">
              <a:extLst>
                <a:ext uri="{FF2B5EF4-FFF2-40B4-BE49-F238E27FC236}">
                  <a16:creationId xmlns:a16="http://schemas.microsoft.com/office/drawing/2014/main" id="{7D14F051-7513-AA43-9E37-E888F4D69EA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57275" y="306705"/>
              <a:ext cx="457200" cy="29400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en-US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W</a:t>
              </a:r>
              <a:r>
                <a:rPr lang="en-US" sz="1200" baseline="-250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02</a:t>
              </a:r>
              <a:endParaRPr lang="en-US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48" name="Text Box 39">
              <a:extLst>
                <a:ext uri="{FF2B5EF4-FFF2-40B4-BE49-F238E27FC236}">
                  <a16:creationId xmlns:a16="http://schemas.microsoft.com/office/drawing/2014/main" id="{2AC093C2-8626-B844-BDB0-826BB70AC47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57275" y="1202055"/>
              <a:ext cx="457200" cy="29400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en-US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W</a:t>
              </a:r>
              <a:r>
                <a:rPr lang="en-US" sz="1200" baseline="-250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ij</a:t>
              </a:r>
              <a:endParaRPr lang="en-US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</p:grpSp>
      <p:pic>
        <p:nvPicPr>
          <p:cNvPr id="49" name="Picture 48">
            <a:extLst>
              <a:ext uri="{FF2B5EF4-FFF2-40B4-BE49-F238E27FC236}">
                <a16:creationId xmlns:a16="http://schemas.microsoft.com/office/drawing/2014/main" id="{839654EF-EAA2-6540-9A9C-CAB2077152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5356" y="4443126"/>
            <a:ext cx="2692400" cy="1714500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4E918265-91A9-AB48-8368-78A93F029C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4465" y="4371304"/>
            <a:ext cx="2692400" cy="17145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83A8B5C-9FA4-F946-8F81-F661546A9F25}"/>
              </a:ext>
            </a:extLst>
          </p:cNvPr>
          <p:cNvSpPr txBox="1"/>
          <p:nvPr/>
        </p:nvSpPr>
        <p:spPr>
          <a:xfrm>
            <a:off x="5766691" y="569032"/>
            <a:ext cx="4867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Bi-partite representation of the problem</a:t>
            </a:r>
          </a:p>
        </p:txBody>
      </p:sp>
    </p:spTree>
    <p:extLst>
      <p:ext uri="{BB962C8B-B14F-4D97-AF65-F5344CB8AC3E}">
        <p14:creationId xmlns:p14="http://schemas.microsoft.com/office/powerpoint/2010/main" val="5562598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9CF9C7-E909-3D48-AD86-0753F6448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1" y="629266"/>
            <a:ext cx="4166510" cy="1622321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Genetic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351961-4C57-0C44-A7FC-FB2B62CB0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4166509" cy="3785419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rgbClr val="EBEBEB"/>
                </a:solidFill>
              </a:rPr>
              <a:t>Search based optimization algorithm inspired by natural selection and evolution</a:t>
            </a:r>
          </a:p>
          <a:p>
            <a:r>
              <a:rPr lang="en-US" dirty="0">
                <a:solidFill>
                  <a:srgbClr val="EBEBEB"/>
                </a:solidFill>
              </a:rPr>
              <a:t>Fully random population generation</a:t>
            </a:r>
          </a:p>
          <a:p>
            <a:r>
              <a:rPr lang="en-US" dirty="0">
                <a:solidFill>
                  <a:srgbClr val="EBEBEB"/>
                </a:solidFill>
              </a:rPr>
              <a:t>Select candidates for next generation based on a fitness value</a:t>
            </a:r>
          </a:p>
          <a:p>
            <a:r>
              <a:rPr lang="en-US" dirty="0">
                <a:solidFill>
                  <a:srgbClr val="EBEBEB"/>
                </a:solidFill>
              </a:rPr>
              <a:t>Terminate when the maximum iteration reached or the best fit solution found</a:t>
            </a:r>
          </a:p>
        </p:txBody>
      </p:sp>
      <p:sp>
        <p:nvSpPr>
          <p:cNvPr id="11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126C04EF-6428-472D-B316-74A19385B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3992" y="0"/>
            <a:ext cx="609842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Freeform 5">
            <a:extLst>
              <a:ext uri="{FF2B5EF4-FFF2-40B4-BE49-F238E27FC236}">
                <a16:creationId xmlns:a16="http://schemas.microsoft.com/office/drawing/2014/main" id="{AE50896D-AACB-4C0A-855D-ECEFB4A0D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245057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DC1658-B081-364C-A477-650D54611E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0189" y="571500"/>
            <a:ext cx="4791839" cy="5934166"/>
          </a:xfrm>
          <a:prstGeom prst="rect">
            <a:avLst/>
          </a:prstGeom>
          <a:effectLst/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5502836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9362849A-570D-49DB-954C-63F144E88A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1CA42011-E478-428B-9D15-A98E338BF8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6" name="Freeform 7">
            <a:extLst>
              <a:ext uri="{FF2B5EF4-FFF2-40B4-BE49-F238E27FC236}">
                <a16:creationId xmlns:a16="http://schemas.microsoft.com/office/drawing/2014/main" id="{9ED2773C-FE51-4632-BA46-036BDCDA6E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71D1AC-1147-6A47-8EB5-6E78F3085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3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Genetic Algorithm – Changes Introduced</a:t>
            </a:r>
          </a:p>
        </p:txBody>
      </p:sp>
      <p:sp useBgFill="1">
        <p:nvSpPr>
          <p:cNvPr id="48" name="Freeform: Shape 47">
            <a:extLst>
              <a:ext uri="{FF2B5EF4-FFF2-40B4-BE49-F238E27FC236}">
                <a16:creationId xmlns:a16="http://schemas.microsoft.com/office/drawing/2014/main" id="{E02F9158-C4C2-46A8-BE73-A4F77E139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graphicFrame>
        <p:nvGraphicFramePr>
          <p:cNvPr id="37" name="Content Placeholder 33">
            <a:extLst>
              <a:ext uri="{FF2B5EF4-FFF2-40B4-BE49-F238E27FC236}">
                <a16:creationId xmlns:a16="http://schemas.microsoft.com/office/drawing/2014/main" id="{0D61F113-1BB3-5C41-9B60-3C2FDF1BAC4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82582586"/>
              </p:ext>
            </p:extLst>
          </p:nvPr>
        </p:nvGraphicFramePr>
        <p:xfrm>
          <a:off x="174007" y="2384372"/>
          <a:ext cx="6158553" cy="4204102"/>
        </p:xfrm>
        <a:graphic>
          <a:graphicData uri="http://schemas.openxmlformats.org/drawingml/2006/table">
            <a:tbl>
              <a:tblPr firstRow="1" firstCol="1" bandRow="1">
                <a:tableStyleId>{9D7B26C5-4107-4FEC-AEDC-1716B250A1EF}</a:tableStyleId>
              </a:tblPr>
              <a:tblGrid>
                <a:gridCol w="6158553">
                  <a:extLst>
                    <a:ext uri="{9D8B030D-6E8A-4147-A177-3AD203B41FA5}">
                      <a16:colId xmlns:a16="http://schemas.microsoft.com/office/drawing/2014/main" val="1266202806"/>
                    </a:ext>
                  </a:extLst>
                </a:gridCol>
              </a:tblGrid>
              <a:tr h="34518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Algorithm 2: </a:t>
                      </a:r>
                      <a:r>
                        <a:rPr lang="en-US" sz="1400" b="0" dirty="0">
                          <a:effectLst/>
                        </a:rPr>
                        <a:t>Proposed GA</a:t>
                      </a:r>
                      <a:endParaRPr lang="en-US" sz="14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624" marR="63624" marT="0" marB="0"/>
                </a:tc>
                <a:extLst>
                  <a:ext uri="{0D108BD9-81ED-4DB2-BD59-A6C34878D82A}">
                    <a16:rowId xmlns:a16="http://schemas.microsoft.com/office/drawing/2014/main" val="575932644"/>
                  </a:ext>
                </a:extLst>
              </a:tr>
              <a:tr h="385892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1:    k ← 0; 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2:   PK  ←   </a:t>
                      </a:r>
                      <a:r>
                        <a:rPr lang="en-US" sz="1200" b="0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InitPopulation</a:t>
                      </a:r>
                      <a:r>
                        <a:rPr lang="en-US" sz="1200" b="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(n, </a:t>
                      </a:r>
                      <a:r>
                        <a:rPr lang="en-US" sz="1200" b="1" dirty="0" err="1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resourcesMap</a:t>
                      </a:r>
                      <a:r>
                        <a:rPr lang="en-US" sz="1200" b="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) {Generating Initial Population with n individuals and  constraints}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3:   Compute fitness(I, </a:t>
                      </a:r>
                      <a:r>
                        <a:rPr lang="en-US" sz="1200" b="1" dirty="0" err="1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facilityInfo</a:t>
                      </a:r>
                      <a:r>
                        <a:rPr lang="en-US" sz="1200" b="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) for each </a:t>
                      </a:r>
                      <a:r>
                        <a:rPr lang="en-US" sz="1200" b="0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</a:t>
                      </a:r>
                      <a:r>
                        <a:rPr lang="en-US" sz="1200" b="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∈ </a:t>
                      </a:r>
                      <a:r>
                        <a:rPr lang="en-US" sz="1200" b="0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Pk</a:t>
                      </a:r>
                      <a:r>
                        <a:rPr lang="en-US" sz="1200" b="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;  {Evaluate everyone in the population </a:t>
                      </a:r>
                      <a:r>
                        <a:rPr lang="en-US" sz="1200" b="0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Pk</a:t>
                      </a:r>
                      <a:r>
                        <a:rPr lang="en-US" sz="1200" b="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: }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b="0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b="0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4:   While </a:t>
                      </a:r>
                      <a:r>
                        <a:rPr lang="en-US" sz="1200" b="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not termination </a:t>
                      </a:r>
                      <a:r>
                        <a:rPr lang="en-US" sz="1200" b="1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do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5:         sort(</a:t>
                      </a:r>
                      <a:r>
                        <a:rPr lang="en-US" sz="1200" b="0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Pk</a:t>
                      </a:r>
                      <a:r>
                        <a:rPr lang="en-US" sz="1200" b="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) {sorting the population in descending order}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6:         Select (1 − </a:t>
                      </a:r>
                      <a:r>
                        <a:rPr lang="en-US" sz="1200" b="0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ChurnEntropy</a:t>
                      </a:r>
                      <a:r>
                        <a:rPr lang="en-US" sz="1200" b="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) × n members of </a:t>
                      </a:r>
                      <a:r>
                        <a:rPr lang="en-US" sz="1200" b="0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Pk</a:t>
                      </a:r>
                      <a:r>
                        <a:rPr lang="en-US" sz="1200" b="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and insert into Pk+1;  { Select Subset of PK:}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7:         Select </a:t>
                      </a:r>
                      <a:r>
                        <a:rPr lang="en-US" sz="1200" b="0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ChurnEntropy</a:t>
                      </a:r>
                      <a:r>
                        <a:rPr lang="en-US" sz="1200" b="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× n members of </a:t>
                      </a:r>
                      <a:r>
                        <a:rPr lang="en-US" sz="1200" b="0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Pk</a:t>
                      </a:r>
                      <a:r>
                        <a:rPr lang="en-US" sz="1200" b="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; </a:t>
                      </a:r>
                      <a:r>
                        <a:rPr lang="en-US" sz="1200" b="1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generate crossover with constraints</a:t>
                      </a:r>
                      <a:r>
                        <a:rPr lang="en-US" sz="1200" b="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; insert the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            offspring into Pk+1; { Crossover:}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8:         Select </a:t>
                      </a:r>
                      <a:r>
                        <a:rPr lang="en-US" sz="1200" b="0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MutationEntropy</a:t>
                      </a:r>
                      <a:r>
                        <a:rPr lang="en-US" sz="1200" b="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× n members of Pk+1; </a:t>
                      </a:r>
                      <a:r>
                        <a:rPr lang="en-US" sz="1200" b="1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perform constrained and sliding mutation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           based on risk</a:t>
                      </a:r>
                      <a:r>
                        <a:rPr lang="en-US" sz="1200" b="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;  {Mutate}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           </a:t>
                      </a:r>
                      <a:r>
                        <a:rPr lang="en-US" sz="1200" b="0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applyRiskBasedPenalty</a:t>
                      </a:r>
                      <a:r>
                        <a:rPr lang="en-US" sz="1200" b="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for each individual; {applying over and under allocation penalty}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9:        Compute fitness(I, </a:t>
                      </a:r>
                      <a:r>
                        <a:rPr lang="en-US" sz="1200" b="1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</a:t>
                      </a:r>
                      <a:r>
                        <a:rPr lang="en-US" sz="1200" b="1" dirty="0" err="1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acilityInfo</a:t>
                      </a:r>
                      <a:r>
                        <a:rPr lang="en-US" sz="1200" b="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) for each </a:t>
                      </a:r>
                      <a:r>
                        <a:rPr lang="en-US" sz="1200" b="0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</a:t>
                      </a:r>
                      <a:r>
                        <a:rPr lang="en-US" sz="1200" b="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∈ </a:t>
                      </a:r>
                      <a:r>
                        <a:rPr lang="en-US" sz="1200" b="0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Pk</a:t>
                      </a:r>
                      <a:r>
                        <a:rPr lang="en-US" sz="1200" b="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; { Evaluate Pk+1:}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10:        k ← k + 1;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11:   end while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b="1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12:   return the fittest individual from </a:t>
                      </a:r>
                      <a:r>
                        <a:rPr lang="en-US" sz="1200" b="0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Pk</a:t>
                      </a:r>
                      <a:r>
                        <a:rPr lang="en-US" sz="1200" b="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;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624" marR="63624" marT="0" marB="0"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2606622"/>
                  </a:ext>
                </a:extLst>
              </a:tr>
            </a:tbl>
          </a:graphicData>
        </a:graphic>
      </p:graphicFrame>
      <p:graphicFrame>
        <p:nvGraphicFramePr>
          <p:cNvPr id="41" name="Content Placeholder 9">
            <a:extLst>
              <a:ext uri="{FF2B5EF4-FFF2-40B4-BE49-F238E27FC236}">
                <a16:creationId xmlns:a16="http://schemas.microsoft.com/office/drawing/2014/main" id="{562A3708-45C7-D440-9D94-D52E614362F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74624366"/>
              </p:ext>
            </p:extLst>
          </p:nvPr>
        </p:nvGraphicFramePr>
        <p:xfrm>
          <a:off x="6724305" y="2358347"/>
          <a:ext cx="5308760" cy="4257423"/>
        </p:xfrm>
        <a:graphic>
          <a:graphicData uri="http://schemas.openxmlformats.org/drawingml/2006/table">
            <a:tbl>
              <a:tblPr firstRow="1" firstCol="1" bandRow="1"/>
              <a:tblGrid>
                <a:gridCol w="5308760">
                  <a:extLst>
                    <a:ext uri="{9D8B030D-6E8A-4147-A177-3AD203B41FA5}">
                      <a16:colId xmlns:a16="http://schemas.microsoft.com/office/drawing/2014/main" val="3307654553"/>
                    </a:ext>
                  </a:extLst>
                </a:gridCol>
              </a:tblGrid>
              <a:tr h="347703"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 i="0" u="none" strike="noStrike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Algorithm 1</a:t>
                      </a:r>
                      <a:r>
                        <a:rPr lang="en-US" sz="1500" b="0" i="0" u="none" strike="noStrike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: Standard GA</a:t>
                      </a:r>
                      <a:endParaRPr lang="en-US" sz="2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3971" marR="83971" marT="11663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3623827"/>
                  </a:ext>
                </a:extLst>
              </a:tr>
              <a:tr h="3909720"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1:    k </a:t>
                      </a:r>
                      <a:r>
                        <a:rPr lang="en-US" sz="1200" b="0" i="0" u="none" strike="noStrike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←</a:t>
                      </a:r>
                      <a:r>
                        <a:rPr lang="en-US" sz="1200" b="0" i="0" u="none" strike="noStrike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0; </a:t>
                      </a:r>
                      <a:endParaRPr lang="en-US" sz="1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2:   PK  </a:t>
                      </a:r>
                      <a:r>
                        <a:rPr lang="en-US" sz="1200" b="0" i="0" u="none" strike="noStrike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←</a:t>
                      </a:r>
                      <a:r>
                        <a:rPr lang="en-US" sz="1200" b="0" i="0" u="none" strike="noStrike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  </a:t>
                      </a:r>
                      <a:r>
                        <a:rPr lang="en-US" sz="1200" b="0" i="0" u="none" strike="noStrike" dirty="0" err="1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InitPopulation</a:t>
                      </a:r>
                      <a:r>
                        <a:rPr lang="en-US" sz="1200" b="0" i="0" u="none" strike="noStrike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(n) {Generating Initial Population with n individuals}</a:t>
                      </a:r>
                    </a:p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3:   Compute fitness(</a:t>
                      </a:r>
                      <a:r>
                        <a:rPr lang="en-US" sz="1200" b="0" i="0" u="none" strike="noStrike" dirty="0" err="1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i</a:t>
                      </a:r>
                      <a:r>
                        <a:rPr lang="en-US" sz="1200" b="0" i="0" u="none" strike="noStrike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) for each </a:t>
                      </a:r>
                      <a:r>
                        <a:rPr lang="en-US" sz="1200" b="0" i="0" u="none" strike="noStrike" dirty="0" err="1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i</a:t>
                      </a:r>
                      <a:r>
                        <a:rPr lang="en-US" sz="1200" b="0" i="0" u="none" strike="noStrike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b="0" i="0" u="none" strike="noStrike" dirty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Cambria Math" panose="02040503050406030204" pitchFamily="18" charset="0"/>
                        </a:rPr>
                        <a:t>∈</a:t>
                      </a:r>
                      <a:r>
                        <a:rPr lang="en-US" sz="1200" b="0" i="0" u="none" strike="noStrike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b="0" i="0" u="none" strike="noStrike" dirty="0" err="1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Pk</a:t>
                      </a:r>
                      <a:r>
                        <a:rPr lang="en-US" sz="1200" b="0" i="0" u="none" strike="noStrike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;  {Evaluate everyone in the population </a:t>
                      </a:r>
                      <a:r>
                        <a:rPr lang="en-US" sz="1200" b="0" i="0" u="none" strike="noStrike" dirty="0" err="1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Pk</a:t>
                      </a:r>
                      <a:r>
                        <a:rPr lang="en-US" sz="1200" b="0" i="0" u="none" strike="noStrike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: }</a:t>
                      </a:r>
                    </a:p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b="0" i="0" u="none" strike="noStrike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4:   While</a:t>
                      </a:r>
                      <a:r>
                        <a:rPr lang="en-US" sz="1200" b="0" i="0" u="none" strike="noStrike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not termination </a:t>
                      </a:r>
                      <a:r>
                        <a:rPr lang="en-US" sz="1200" b="1" i="0" u="none" strike="noStrike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do</a:t>
                      </a:r>
                      <a:endParaRPr lang="en-US" sz="1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5:         sort(</a:t>
                      </a:r>
                      <a:r>
                        <a:rPr lang="en-US" sz="1200" b="0" i="0" u="none" strike="noStrike" dirty="0" err="1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Pk</a:t>
                      </a:r>
                      <a:r>
                        <a:rPr lang="en-US" sz="1200" b="0" i="0" u="none" strike="noStrike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) {sorting the population in descending order}</a:t>
                      </a:r>
                      <a:endParaRPr lang="en-US" sz="1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6:         Select (1 − </a:t>
                      </a:r>
                      <a:r>
                        <a:rPr lang="en-US" sz="1200" b="0" i="0" u="none" strike="noStrike" dirty="0" err="1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ChurnEntropy</a:t>
                      </a:r>
                      <a:r>
                        <a:rPr lang="en-US" sz="1200" b="0" i="0" u="none" strike="noStrike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) × n members of </a:t>
                      </a:r>
                      <a:r>
                        <a:rPr lang="en-US" sz="1200" b="0" i="0" u="none" strike="noStrike" dirty="0" err="1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Pk</a:t>
                      </a:r>
                      <a:r>
                        <a:rPr lang="en-US" sz="1200" b="0" i="0" u="none" strike="noStrike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and insert into Pk+1;  { Select Subset of PK:}</a:t>
                      </a:r>
                      <a:endParaRPr lang="en-US" sz="1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7:         Select </a:t>
                      </a:r>
                      <a:r>
                        <a:rPr lang="en-US" sz="1200" b="0" i="0" u="none" strike="noStrike" dirty="0" err="1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ChurnEntropy</a:t>
                      </a:r>
                      <a:r>
                        <a:rPr lang="en-US" sz="1200" b="0" i="0" u="none" strike="noStrike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× n members of </a:t>
                      </a:r>
                      <a:r>
                        <a:rPr lang="en-US" sz="1200" b="0" i="0" u="none" strike="noStrike" dirty="0" err="1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Pk</a:t>
                      </a:r>
                      <a:r>
                        <a:rPr lang="en-US" sz="1200" b="0" i="0" u="none" strike="noStrike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; pair them up; produce offspring; insert the offspring</a:t>
                      </a:r>
                      <a:endParaRPr lang="en-US" sz="1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           into Pk+1; { Crossover:}</a:t>
                      </a:r>
                      <a:endParaRPr lang="en-US" sz="1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8:         Select </a:t>
                      </a:r>
                      <a:r>
                        <a:rPr lang="en-US" sz="1200" b="0" i="0" u="none" strike="noStrike" dirty="0" err="1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MutationEntropy</a:t>
                      </a:r>
                      <a:r>
                        <a:rPr lang="en-US" sz="1200" b="0" i="0" u="none" strike="noStrike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× n members of Pk+1; invert a randomly-selected bit in each;  {Mutate}</a:t>
                      </a:r>
                      <a:endParaRPr lang="en-US" sz="1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9:         Compute fitness(</a:t>
                      </a:r>
                      <a:r>
                        <a:rPr lang="en-US" sz="1200" b="0" i="0" u="none" strike="noStrike" dirty="0" err="1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i</a:t>
                      </a:r>
                      <a:r>
                        <a:rPr lang="en-US" sz="1200" b="0" i="0" u="none" strike="noStrike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) for each </a:t>
                      </a:r>
                      <a:r>
                        <a:rPr lang="en-US" sz="1200" b="0" i="0" u="none" strike="noStrike" dirty="0" err="1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i</a:t>
                      </a:r>
                      <a:r>
                        <a:rPr lang="en-US" sz="1200" b="0" i="0" u="none" strike="noStrike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b="0" i="0" u="none" strike="noStrike" dirty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Cambria Math" panose="02040503050406030204" pitchFamily="18" charset="0"/>
                        </a:rPr>
                        <a:t>∈</a:t>
                      </a:r>
                      <a:r>
                        <a:rPr lang="en-US" sz="1200" b="0" i="0" u="none" strike="noStrike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b="0" i="0" u="none" strike="noStrike" dirty="0" err="1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Pk</a:t>
                      </a:r>
                      <a:r>
                        <a:rPr lang="en-US" sz="1200" b="0" i="0" u="none" strike="noStrike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; { Evaluate Pk+1:}</a:t>
                      </a:r>
                      <a:endParaRPr lang="en-US" sz="1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10:         k </a:t>
                      </a:r>
                      <a:r>
                        <a:rPr lang="en-US" sz="1200" b="0" i="0" u="none" strike="noStrike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←</a:t>
                      </a:r>
                      <a:r>
                        <a:rPr lang="en-US" sz="1200" b="0" i="0" u="none" strike="noStrike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k + 1;</a:t>
                      </a:r>
                      <a:endParaRPr lang="en-US" sz="1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11:   end while</a:t>
                      </a:r>
                    </a:p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12:   return the fittest individual from </a:t>
                      </a:r>
                      <a:r>
                        <a:rPr lang="en-US" sz="1200" b="0" i="0" u="none" strike="noStrike" dirty="0" err="1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Pk</a:t>
                      </a:r>
                      <a:r>
                        <a:rPr lang="en-US" sz="1200" b="0" i="0" u="none" strike="noStrike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;</a:t>
                      </a:r>
                      <a:endParaRPr lang="en-US" sz="1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3971" marR="83971" marT="11663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385923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695547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755480-2BC1-5947-9BA5-5E12D811C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Proposed Genetic Algorithm Changes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47062B-B0BE-5646-8E2F-39396F1883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Introducing chromosome representation for resource allocation</a:t>
            </a:r>
            <a:endParaRPr lang="en-US" sz="1800" dirty="0"/>
          </a:p>
          <a:p>
            <a:pPr lvl="0"/>
            <a:r>
              <a:rPr lang="en-US" dirty="0"/>
              <a:t>Change the way the standard GA generates the initial population.</a:t>
            </a:r>
            <a:endParaRPr lang="en-US" sz="1800" dirty="0"/>
          </a:p>
          <a:p>
            <a:pPr lvl="0"/>
            <a:r>
              <a:rPr lang="en-US" dirty="0"/>
              <a:t>Chane the way the standard GA does crossover operation</a:t>
            </a:r>
            <a:endParaRPr lang="en-US" sz="1800" dirty="0"/>
          </a:p>
          <a:p>
            <a:pPr lvl="0"/>
            <a:r>
              <a:rPr lang="en-US" dirty="0"/>
              <a:t>Change the way the standard GA does mutation</a:t>
            </a:r>
            <a:endParaRPr lang="en-US" sz="1800" dirty="0"/>
          </a:p>
          <a:p>
            <a:pPr lvl="1"/>
            <a:r>
              <a:rPr lang="en-US" dirty="0"/>
              <a:t>Introduction of resource lock chromosome</a:t>
            </a:r>
            <a:endParaRPr lang="en-US" sz="1600" dirty="0"/>
          </a:p>
          <a:p>
            <a:pPr lvl="1"/>
            <a:r>
              <a:rPr lang="en-US" dirty="0"/>
              <a:t>Introducing sliding mutation scheme to accelerate the convergence</a:t>
            </a:r>
            <a:endParaRPr lang="en-US" sz="1600" dirty="0"/>
          </a:p>
          <a:p>
            <a:pPr lvl="0"/>
            <a:r>
              <a:rPr lang="en-US" dirty="0"/>
              <a:t>Change the iteration of the GA to accommodate sliding mutation scheme</a:t>
            </a:r>
            <a:endParaRPr lang="en-US" sz="18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343623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8">
            <a:extLst>
              <a:ext uri="{FF2B5EF4-FFF2-40B4-BE49-F238E27FC236}">
                <a16:creationId xmlns:a16="http://schemas.microsoft.com/office/drawing/2014/main" id="{5F3FC718-FDE3-4EF7-921E-A5F374EAF8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2C5E42-0F0B-2C45-9159-814D2FD1F6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855" y="1447799"/>
            <a:ext cx="3108626" cy="1444752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000">
                <a:solidFill>
                  <a:srgbClr val="EBEBEB"/>
                </a:solidFill>
              </a:rPr>
              <a:t>Representation of the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A3E1DF-11CC-414B-BE36-2E48CE8BE4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855" y="3072385"/>
            <a:ext cx="3108057" cy="2947415"/>
          </a:xfrm>
        </p:spPr>
        <p:txBody>
          <a:bodyPr>
            <a:normAutofit/>
          </a:bodyPr>
          <a:lstStyle/>
          <a:p>
            <a:r>
              <a:rPr lang="en-US" sz="1400" dirty="0">
                <a:solidFill>
                  <a:srgbClr val="FFFFFF"/>
                </a:solidFill>
              </a:rPr>
              <a:t>Standard GA uses bits as genes and sequence of genes as a chromosome</a:t>
            </a:r>
          </a:p>
          <a:p>
            <a:r>
              <a:rPr lang="en-US" sz="1400" dirty="0">
                <a:solidFill>
                  <a:srgbClr val="FFFFFF"/>
                </a:solidFill>
              </a:rPr>
              <a:t>Proposed GA uses weights as genes </a:t>
            </a:r>
          </a:p>
          <a:p>
            <a:r>
              <a:rPr lang="en-US" sz="1400" dirty="0">
                <a:solidFill>
                  <a:srgbClr val="FFFFFF"/>
                </a:solidFill>
              </a:rPr>
              <a:t>Facility boundaries must be preserved</a:t>
            </a:r>
          </a:p>
        </p:txBody>
      </p:sp>
      <p:sp>
        <p:nvSpPr>
          <p:cNvPr id="18" name="Freeform 11">
            <a:extLst>
              <a:ext uri="{FF2B5EF4-FFF2-40B4-BE49-F238E27FC236}">
                <a16:creationId xmlns:a16="http://schemas.microsoft.com/office/drawing/2014/main" id="{FAA0F719-3DC8-4F08-AD8F-5A845658CB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9" name="Freeform: Shape 12">
            <a:extLst>
              <a:ext uri="{FF2B5EF4-FFF2-40B4-BE49-F238E27FC236}">
                <a16:creationId xmlns:a16="http://schemas.microsoft.com/office/drawing/2014/main" id="{7DCB61BE-FA0F-4EFB-BE0E-268BAD8E30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4747655" y="-586345"/>
            <a:ext cx="6858001" cy="8030691"/>
          </a:xfrm>
          <a:custGeom>
            <a:avLst/>
            <a:gdLst>
              <a:gd name="connsiteX0" fmla="*/ 6858001 w 6858001"/>
              <a:gd name="connsiteY0" fmla="*/ 1177 h 8030691"/>
              <a:gd name="connsiteX1" fmla="*/ 6858001 w 6858001"/>
              <a:gd name="connsiteY1" fmla="*/ 1344715 h 8030691"/>
              <a:gd name="connsiteX2" fmla="*/ 6858000 w 6858001"/>
              <a:gd name="connsiteY2" fmla="*/ 1344715 h 8030691"/>
              <a:gd name="connsiteX3" fmla="*/ 6858000 w 6858001"/>
              <a:gd name="connsiteY3" fmla="*/ 8030691 h 8030691"/>
              <a:gd name="connsiteX4" fmla="*/ 0 w 6858001"/>
              <a:gd name="connsiteY4" fmla="*/ 8030690 h 8030691"/>
              <a:gd name="connsiteX5" fmla="*/ 0 w 6858001"/>
              <a:gd name="connsiteY5" fmla="*/ 477747 h 8030691"/>
              <a:gd name="connsiteX6" fmla="*/ 1 w 6858001"/>
              <a:gd name="connsiteY6" fmla="*/ 477747 h 8030691"/>
              <a:gd name="connsiteX7" fmla="*/ 1 w 6858001"/>
              <a:gd name="connsiteY7" fmla="*/ 0 h 8030691"/>
              <a:gd name="connsiteX8" fmla="*/ 40463 w 6858001"/>
              <a:gd name="connsiteY8" fmla="*/ 5883 h 8030691"/>
              <a:gd name="connsiteX9" fmla="*/ 159107 w 6858001"/>
              <a:gd name="connsiteY9" fmla="*/ 23196 h 8030691"/>
              <a:gd name="connsiteX10" fmla="*/ 245518 w 6858001"/>
              <a:gd name="connsiteY10" fmla="*/ 35299 h 8030691"/>
              <a:gd name="connsiteX11" fmla="*/ 348388 w 6858001"/>
              <a:gd name="connsiteY11" fmla="*/ 48074 h 8030691"/>
              <a:gd name="connsiteX12" fmla="*/ 470460 w 6858001"/>
              <a:gd name="connsiteY12" fmla="*/ 63370 h 8030691"/>
              <a:gd name="connsiteX13" fmla="*/ 605563 w 6858001"/>
              <a:gd name="connsiteY13" fmla="*/ 79507 h 8030691"/>
              <a:gd name="connsiteX14" fmla="*/ 757810 w 6858001"/>
              <a:gd name="connsiteY14" fmla="*/ 96484 h 8030691"/>
              <a:gd name="connsiteX15" fmla="*/ 923774 w 6858001"/>
              <a:gd name="connsiteY15" fmla="*/ 114469 h 8030691"/>
              <a:gd name="connsiteX16" fmla="*/ 1104139 w 6858001"/>
              <a:gd name="connsiteY16" fmla="*/ 132455 h 8030691"/>
              <a:gd name="connsiteX17" fmla="*/ 1296163 w 6858001"/>
              <a:gd name="connsiteY17" fmla="*/ 150776 h 8030691"/>
              <a:gd name="connsiteX18" fmla="*/ 1503275 w 6858001"/>
              <a:gd name="connsiteY18" fmla="*/ 167753 h 8030691"/>
              <a:gd name="connsiteX19" fmla="*/ 1719988 w 6858001"/>
              <a:gd name="connsiteY19" fmla="*/ 184058 h 8030691"/>
              <a:gd name="connsiteX20" fmla="*/ 1949045 w 6858001"/>
              <a:gd name="connsiteY20" fmla="*/ 198850 h 8030691"/>
              <a:gd name="connsiteX21" fmla="*/ 2187703 w 6858001"/>
              <a:gd name="connsiteY21" fmla="*/ 212969 h 8030691"/>
              <a:gd name="connsiteX22" fmla="*/ 2436649 w 6858001"/>
              <a:gd name="connsiteY22" fmla="*/ 226249 h 8030691"/>
              <a:gd name="connsiteX23" fmla="*/ 2564208 w 6858001"/>
              <a:gd name="connsiteY23" fmla="*/ 230955 h 8030691"/>
              <a:gd name="connsiteX24" fmla="*/ 2694509 w 6858001"/>
              <a:gd name="connsiteY24" fmla="*/ 236166 h 8030691"/>
              <a:gd name="connsiteX25" fmla="*/ 2826869 w 6858001"/>
              <a:gd name="connsiteY25" fmla="*/ 241040 h 8030691"/>
              <a:gd name="connsiteX26" fmla="*/ 2959914 w 6858001"/>
              <a:gd name="connsiteY26" fmla="*/ 244234 h 8030691"/>
              <a:gd name="connsiteX27" fmla="*/ 3095702 w 6858001"/>
              <a:gd name="connsiteY27" fmla="*/ 247092 h 8030691"/>
              <a:gd name="connsiteX28" fmla="*/ 3232862 w 6858001"/>
              <a:gd name="connsiteY28" fmla="*/ 250117 h 8030691"/>
              <a:gd name="connsiteX29" fmla="*/ 3372766 w 6858001"/>
              <a:gd name="connsiteY29" fmla="*/ 252134 h 8030691"/>
              <a:gd name="connsiteX30" fmla="*/ 3514040 w 6858001"/>
              <a:gd name="connsiteY30" fmla="*/ 252134 h 8030691"/>
              <a:gd name="connsiteX31" fmla="*/ 3656686 w 6858001"/>
              <a:gd name="connsiteY31" fmla="*/ 253143 h 8030691"/>
              <a:gd name="connsiteX32" fmla="*/ 3800705 w 6858001"/>
              <a:gd name="connsiteY32" fmla="*/ 252134 h 8030691"/>
              <a:gd name="connsiteX33" fmla="*/ 3946780 w 6858001"/>
              <a:gd name="connsiteY33" fmla="*/ 250117 h 8030691"/>
              <a:gd name="connsiteX34" fmla="*/ 4092856 w 6858001"/>
              <a:gd name="connsiteY34" fmla="*/ 248268 h 8030691"/>
              <a:gd name="connsiteX35" fmla="*/ 4240988 w 6858001"/>
              <a:gd name="connsiteY35" fmla="*/ 244234 h 8030691"/>
              <a:gd name="connsiteX36" fmla="*/ 4390492 w 6858001"/>
              <a:gd name="connsiteY36" fmla="*/ 240032 h 8030691"/>
              <a:gd name="connsiteX37" fmla="*/ 4539997 w 6858001"/>
              <a:gd name="connsiteY37" fmla="*/ 235157 h 8030691"/>
              <a:gd name="connsiteX38" fmla="*/ 4690873 w 6858001"/>
              <a:gd name="connsiteY38" fmla="*/ 228266 h 8030691"/>
              <a:gd name="connsiteX39" fmla="*/ 4843120 w 6858001"/>
              <a:gd name="connsiteY39" fmla="*/ 220029 h 8030691"/>
              <a:gd name="connsiteX40" fmla="*/ 4996054 w 6858001"/>
              <a:gd name="connsiteY40" fmla="*/ 212129 h 8030691"/>
              <a:gd name="connsiteX41" fmla="*/ 5148987 w 6858001"/>
              <a:gd name="connsiteY41" fmla="*/ 202044 h 8030691"/>
              <a:gd name="connsiteX42" fmla="*/ 5303978 w 6858001"/>
              <a:gd name="connsiteY42" fmla="*/ 189941 h 8030691"/>
              <a:gd name="connsiteX43" fmla="*/ 5456911 w 6858001"/>
              <a:gd name="connsiteY43" fmla="*/ 177839 h 8030691"/>
              <a:gd name="connsiteX44" fmla="*/ 5612588 w 6858001"/>
              <a:gd name="connsiteY44" fmla="*/ 163887 h 8030691"/>
              <a:gd name="connsiteX45" fmla="*/ 5768950 w 6858001"/>
              <a:gd name="connsiteY45" fmla="*/ 148591 h 8030691"/>
              <a:gd name="connsiteX46" fmla="*/ 5923255 w 6858001"/>
              <a:gd name="connsiteY46" fmla="*/ 132455 h 8030691"/>
              <a:gd name="connsiteX47" fmla="*/ 6079618 w 6858001"/>
              <a:gd name="connsiteY47" fmla="*/ 113629 h 8030691"/>
              <a:gd name="connsiteX48" fmla="*/ 6235294 w 6858001"/>
              <a:gd name="connsiteY48" fmla="*/ 93458 h 8030691"/>
              <a:gd name="connsiteX49" fmla="*/ 6391657 w 6858001"/>
              <a:gd name="connsiteY49" fmla="*/ 73455 h 8030691"/>
              <a:gd name="connsiteX50" fmla="*/ 6547333 w 6858001"/>
              <a:gd name="connsiteY50" fmla="*/ 50091 h 8030691"/>
              <a:gd name="connsiteX51" fmla="*/ 6702324 w 6858001"/>
              <a:gd name="connsiteY51" fmla="*/ 26222 h 8030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8030691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8030691"/>
                </a:lnTo>
                <a:lnTo>
                  <a:pt x="0" y="8030690"/>
                </a:lnTo>
                <a:lnTo>
                  <a:pt x="0" y="477747"/>
                </a:lnTo>
                <a:lnTo>
                  <a:pt x="1" y="477747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4"/>
                </a:lnTo>
                <a:lnTo>
                  <a:pt x="470460" y="63370"/>
                </a:lnTo>
                <a:lnTo>
                  <a:pt x="605563" y="79507"/>
                </a:lnTo>
                <a:lnTo>
                  <a:pt x="757810" y="96484"/>
                </a:lnTo>
                <a:lnTo>
                  <a:pt x="923774" y="114469"/>
                </a:lnTo>
                <a:lnTo>
                  <a:pt x="1104139" y="132455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50"/>
                </a:lnTo>
                <a:lnTo>
                  <a:pt x="2187703" y="212969"/>
                </a:lnTo>
                <a:lnTo>
                  <a:pt x="2436649" y="226249"/>
                </a:lnTo>
                <a:lnTo>
                  <a:pt x="2564208" y="230955"/>
                </a:lnTo>
                <a:lnTo>
                  <a:pt x="2694509" y="236166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2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3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sp>
        <p:nvSpPr>
          <p:cNvPr id="20" name="Rectangle 14">
            <a:extLst>
              <a:ext uri="{FF2B5EF4-FFF2-40B4-BE49-F238E27FC236}">
                <a16:creationId xmlns:a16="http://schemas.microsoft.com/office/drawing/2014/main" id="{A4B31EAA-7423-46F7-9B90-4AB2B09C35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E528C2-4E05-A541-ABF7-AF5B3A20814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5265"/>
          <a:stretch/>
        </p:blipFill>
        <p:spPr>
          <a:xfrm>
            <a:off x="4611059" y="2139287"/>
            <a:ext cx="7678755" cy="1927746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7726919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5553C2-B3DC-754A-889E-F4588B27D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1" y="629266"/>
            <a:ext cx="4166510" cy="162232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EBEBEB"/>
                </a:solidFill>
              </a:rPr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1296F3-B453-2441-8B7A-D801B43028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4166509" cy="3785419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700">
                <a:solidFill>
                  <a:srgbClr val="EBEBEB"/>
                </a:solidFill>
              </a:rPr>
              <a:t>World Health Organization (WHO) reported that dengue incidence has grown exponentially around the world in last couple of decades</a:t>
            </a:r>
          </a:p>
          <a:p>
            <a:pPr>
              <a:lnSpc>
                <a:spcPct val="90000"/>
              </a:lnSpc>
            </a:pPr>
            <a:r>
              <a:rPr lang="en-US" sz="1700">
                <a:solidFill>
                  <a:srgbClr val="EBEBEB"/>
                </a:solidFill>
              </a:rPr>
              <a:t>Researchers estimated that 390 million dengue cases per year </a:t>
            </a:r>
          </a:p>
          <a:p>
            <a:pPr>
              <a:lnSpc>
                <a:spcPct val="90000"/>
              </a:lnSpc>
            </a:pPr>
            <a:r>
              <a:rPr lang="en-US" sz="1700">
                <a:solidFill>
                  <a:srgbClr val="EBEBEB"/>
                </a:solidFill>
              </a:rPr>
              <a:t>Another study conducted estimates that 3900 million people living in 128 countries are at risk</a:t>
            </a:r>
          </a:p>
          <a:p>
            <a:pPr>
              <a:lnSpc>
                <a:spcPct val="90000"/>
              </a:lnSpc>
            </a:pPr>
            <a:r>
              <a:rPr lang="en-US" sz="1700">
                <a:solidFill>
                  <a:srgbClr val="EBEBEB"/>
                </a:solidFill>
              </a:rPr>
              <a:t>It is prominent in USA neighboring countries</a:t>
            </a:r>
          </a:p>
          <a:p>
            <a:pPr>
              <a:lnSpc>
                <a:spcPct val="90000"/>
              </a:lnSpc>
            </a:pPr>
            <a:endParaRPr lang="en-US" sz="1700" dirty="0">
              <a:solidFill>
                <a:srgbClr val="EBEBEB"/>
              </a:solidFill>
            </a:endParaRPr>
          </a:p>
        </p:txBody>
      </p:sp>
      <p:sp>
        <p:nvSpPr>
          <p:cNvPr id="24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126C04EF-6428-472D-B316-74A19385B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3992" y="0"/>
            <a:ext cx="609842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8" name="Freeform 5">
            <a:extLst>
              <a:ext uri="{FF2B5EF4-FFF2-40B4-BE49-F238E27FC236}">
                <a16:creationId xmlns:a16="http://schemas.microsoft.com/office/drawing/2014/main" id="{AE50896D-AACB-4C0A-855D-ECEFB4A0D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245057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0B30DA-F8B6-9F41-8F64-7B7F8654D0EC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53492" y="1736808"/>
            <a:ext cx="6449618" cy="3762471"/>
          </a:xfrm>
          <a:prstGeom prst="rect">
            <a:avLst/>
          </a:prstGeom>
          <a:effectLst/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367620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784C0-E1AA-2243-918F-8201A6911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Proposed Population Generation Procedure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D1B5DC-A601-C443-BBBD-C25CEFAB80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constraint is set forth and eliminates chromosomes that violate the constraint</a:t>
            </a: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6C4F83E2-0DBB-B94F-90C2-0F04ABC0D7E2}"/>
                  </a:ext>
                </a:extLst>
              </p:cNvPr>
              <p:cNvSpPr/>
              <p:nvPr/>
            </p:nvSpPr>
            <p:spPr>
              <a:xfrm>
                <a:off x="2098482" y="2920833"/>
                <a:ext cx="5893280" cy="8798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𝐴𝑙𝑙𝑜𝑐𝑎𝑡𝑒𝑑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𝐴𝑚𝑜𝑢𝑛𝑡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𝑅𝑒𝑠𝑜𝑢𝑟𝑐𝑒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𝑗𝑖</m:t>
                              </m:r>
                            </m:sub>
                          </m:sSub>
                        </m:e>
                      </m:nary>
                      <m:r>
                        <a:rPr lang="en-US" i="0">
                          <a:latin typeface="Cambria Math" panose="02040503050406030204" pitchFamily="18" charset="0"/>
                        </a:rPr>
                        <m:t> :1≤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6C4F83E2-0DBB-B94F-90C2-0F04ABC0D7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8482" y="2920833"/>
                <a:ext cx="5893280" cy="879856"/>
              </a:xfrm>
              <a:prstGeom prst="rect">
                <a:avLst/>
              </a:prstGeom>
              <a:blipFill>
                <a:blip r:embed="rId2"/>
                <a:stretch>
                  <a:fillRect t="-95714" b="-14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60D9DDED-5FAF-984F-89AE-D205FBA33EB5}"/>
                  </a:ext>
                </a:extLst>
              </p:cNvPr>
              <p:cNvSpPr/>
              <p:nvPr/>
            </p:nvSpPr>
            <p:spPr>
              <a:xfrm>
                <a:off x="2098481" y="4000359"/>
                <a:ext cx="9133625" cy="56727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200000"/>
                  </a:lnSpc>
                  <a:spcAft>
                    <a:spcPts val="2400"/>
                  </a:spcAft>
                </a:pPr>
                <a:r>
                  <a:rPr lang="en-US" dirty="0"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Constraint -&gt;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𝐴𝑙𝑙𝑜𝑐𝑎𝑡𝑒𝑑</m:t>
                    </m:r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𝐴𝑚𝑜𝑢𝑛𝑡</m:t>
                    </m:r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𝑜𝑓</m:t>
                    </m:r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𝑅𝑒𝑠𝑜𝑢𝑟𝑐𝑒</m:t>
                    </m:r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 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𝑖</m:t>
                        </m:r>
                      </m:e>
                    </m:d>
                  </m:oMath>
                </a14:m>
                <a:r>
                  <a:rPr lang="en-US" dirty="0"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≤</m:t>
                    </m:r>
                  </m:oMath>
                </a14:m>
                <a:r>
                  <a:rPr lang="en-US" dirty="0"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Available amount of resources (</a:t>
                </a:r>
                <a:r>
                  <a:rPr lang="en-US" dirty="0" err="1"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dirty="0"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endParaRPr lang="en-US" dirty="0"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60D9DDED-5FAF-984F-89AE-D205FBA33E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8481" y="4000359"/>
                <a:ext cx="9133625" cy="567271"/>
              </a:xfrm>
              <a:prstGeom prst="rect">
                <a:avLst/>
              </a:prstGeom>
              <a:blipFill>
                <a:blip r:embed="rId3"/>
                <a:stretch>
                  <a:fillRect l="-417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7050397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E4DFB9-1DF0-EF4A-AC31-F3B48B9434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1" y="629266"/>
            <a:ext cx="4166510" cy="162232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600">
                <a:solidFill>
                  <a:srgbClr val="EBEBEB"/>
                </a:solidFill>
              </a:rPr>
              <a:t>Proposed Crossover Operation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9060E4-CFA5-D947-8E62-72AD6EF7E9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4166509" cy="3785419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Must preserve facility boundaries</a:t>
            </a:r>
          </a:p>
        </p:txBody>
      </p:sp>
      <p:sp>
        <p:nvSpPr>
          <p:cNvPr id="11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126C04EF-6428-472D-B316-74A19385B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3992" y="0"/>
            <a:ext cx="609842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Freeform 5">
            <a:extLst>
              <a:ext uri="{FF2B5EF4-FFF2-40B4-BE49-F238E27FC236}">
                <a16:creationId xmlns:a16="http://schemas.microsoft.com/office/drawing/2014/main" id="{AE50896D-AACB-4C0A-855D-ECEFB4A0D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245057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2A08DA-8B14-564C-8809-72C4DA32148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9463"/>
          <a:stretch/>
        </p:blipFill>
        <p:spPr>
          <a:xfrm>
            <a:off x="5648580" y="1142999"/>
            <a:ext cx="6543420" cy="4138685"/>
          </a:xfrm>
          <a:prstGeom prst="rect">
            <a:avLst/>
          </a:prstGeom>
          <a:effectLst/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3501760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0BFEDE-8F20-9248-9531-C1051FCE3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1" y="629266"/>
            <a:ext cx="4166510" cy="162232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300" b="1">
                <a:solidFill>
                  <a:srgbClr val="EBEBEB"/>
                </a:solidFill>
              </a:rPr>
              <a:t>Proposed Mutation Operation</a:t>
            </a:r>
            <a:br>
              <a:rPr lang="en-US" sz="3300" b="1">
                <a:solidFill>
                  <a:srgbClr val="EBEBEB"/>
                </a:solidFill>
              </a:rPr>
            </a:br>
            <a:endParaRPr lang="en-US" sz="3300">
              <a:solidFill>
                <a:srgbClr val="EBEBEB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8398D7-B3CB-0947-9480-067D568DB0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4166509" cy="378541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EBEBEB"/>
                </a:solidFill>
              </a:rPr>
              <a:t>Mutation must not violate resource availability constraint</a:t>
            </a:r>
          </a:p>
          <a:p>
            <a:r>
              <a:rPr lang="en-US" dirty="0">
                <a:solidFill>
                  <a:srgbClr val="EBEBEB"/>
                </a:solidFill>
              </a:rPr>
              <a:t>Randomly pick two facilities and do mutual mutation</a:t>
            </a:r>
          </a:p>
          <a:p>
            <a:r>
              <a:rPr lang="en-US" dirty="0">
                <a:solidFill>
                  <a:srgbClr val="EBEBEB"/>
                </a:solidFill>
              </a:rPr>
              <a:t>Over allocation is regularized by the </a:t>
            </a:r>
            <a:r>
              <a:rPr lang="en-US" dirty="0" err="1">
                <a:solidFill>
                  <a:srgbClr val="EBEBEB"/>
                </a:solidFill>
              </a:rPr>
              <a:t>OverAllocationPenaly</a:t>
            </a:r>
            <a:r>
              <a:rPr lang="en-US" dirty="0">
                <a:solidFill>
                  <a:srgbClr val="EBEBEB"/>
                </a:solidFill>
              </a:rPr>
              <a:t> parameter introduced</a:t>
            </a:r>
          </a:p>
        </p:txBody>
      </p:sp>
      <p:sp>
        <p:nvSpPr>
          <p:cNvPr id="11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126C04EF-6428-472D-B316-74A19385B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3992" y="0"/>
            <a:ext cx="609842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Freeform 5">
            <a:extLst>
              <a:ext uri="{FF2B5EF4-FFF2-40B4-BE49-F238E27FC236}">
                <a16:creationId xmlns:a16="http://schemas.microsoft.com/office/drawing/2014/main" id="{AE50896D-AACB-4C0A-855D-ECEFB4A0D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245057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CEBA93-0126-B348-91EE-0F6EB0D1C5B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6377"/>
          <a:stretch/>
        </p:blipFill>
        <p:spPr>
          <a:xfrm>
            <a:off x="5553492" y="1440426"/>
            <a:ext cx="6663167" cy="2926858"/>
          </a:xfrm>
          <a:prstGeom prst="rect">
            <a:avLst/>
          </a:prstGeom>
          <a:effectLst/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1400424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256F1C-1565-924B-AFA3-4AB33A8A2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Fitness function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D2D8C4-3F26-2F49-B75E-1318151A8D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fitness function is modeled as a function of risk associated with the given facility based on population count of the facility, amount of area to be served by the facility.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Fitness = 1/ Final risk value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B2F989B-26F0-C64D-8FE4-9F070BC703A6}"/>
                  </a:ext>
                </a:extLst>
              </p:cNvPr>
              <p:cNvSpPr/>
              <p:nvPr/>
            </p:nvSpPr>
            <p:spPr>
              <a:xfrm>
                <a:off x="1806053" y="3575404"/>
                <a:ext cx="8770962" cy="14338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𝐹𝑖𝑛𝑎𝑙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𝑟𝑖𝑠𝑘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𝑣𝑎𝑙𝑢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endParaRPr lang="en-US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nary>
                            <m:naryPr>
                              <m:chr m:val="∑"/>
                              <m:limLoc m:val="undOvr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𝑎𝑙𝑙𝑜𝑐𝑎𝑡𝑒𝑑</m:t>
                                      </m:r>
                                    </m:e>
                                  </m:d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− 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𝐷𝑒𝑚𝑎𝑛𝑑𝑒𝑑</m:t>
                                      </m:r>
                                    </m:e>
                                  </m:d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| 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𝐴𝑟𝑒𝑎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𝑅𝑖𝑠𝑘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𝑝𝑜𝑝𝑢𝑙𝑎𝑡𝑖𝑜𝑛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B2F989B-26F0-C64D-8FE4-9F070BC703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6053" y="3575404"/>
                <a:ext cx="8770962" cy="1433854"/>
              </a:xfrm>
              <a:prstGeom prst="rect">
                <a:avLst/>
              </a:prstGeom>
              <a:blipFill>
                <a:blip r:embed="rId2"/>
                <a:stretch>
                  <a:fillRect t="-22124" b="-89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5428527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44A11D1-6963-485E-86DE-760B074343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AFF76B-292C-C740-AD6E-0FADAEBC58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223" y="629266"/>
            <a:ext cx="3116690" cy="5594554"/>
          </a:xfrm>
        </p:spPr>
        <p:txBody>
          <a:bodyPr anchor="ctr">
            <a:normAutofit/>
          </a:bodyPr>
          <a:lstStyle/>
          <a:p>
            <a:r>
              <a:rPr lang="en-US" sz="3200" dirty="0">
                <a:solidFill>
                  <a:srgbClr val="EBEBEB"/>
                </a:solidFill>
              </a:rPr>
              <a:t>Proposed Concept of Locked Genes </a:t>
            </a:r>
          </a:p>
        </p:txBody>
      </p:sp>
      <p:sp>
        <p:nvSpPr>
          <p:cNvPr id="11" name="Freeform 7">
            <a:extLst>
              <a:ext uri="{FF2B5EF4-FFF2-40B4-BE49-F238E27FC236}">
                <a16:creationId xmlns:a16="http://schemas.microsoft.com/office/drawing/2014/main" id="{93BDF132-E4EF-4CB3-9A12-1EB75E159A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F8486D32-0A56-4407-A9D1-7AFC169465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61310" y="0"/>
            <a:ext cx="8030690" cy="6858000"/>
          </a:xfrm>
          <a:custGeom>
            <a:avLst/>
            <a:gdLst>
              <a:gd name="connsiteX0" fmla="*/ 1176 w 8030690"/>
              <a:gd name="connsiteY0" fmla="*/ 0 h 6858000"/>
              <a:gd name="connsiteX1" fmla="*/ 1344715 w 8030690"/>
              <a:gd name="connsiteY1" fmla="*/ 0 h 6858000"/>
              <a:gd name="connsiteX2" fmla="*/ 1344715 w 8030690"/>
              <a:gd name="connsiteY2" fmla="*/ 0 h 6858000"/>
              <a:gd name="connsiteX3" fmla="*/ 8030690 w 8030690"/>
              <a:gd name="connsiteY3" fmla="*/ 0 h 6858000"/>
              <a:gd name="connsiteX4" fmla="*/ 8030690 w 8030690"/>
              <a:gd name="connsiteY4" fmla="*/ 6858000 h 6858000"/>
              <a:gd name="connsiteX5" fmla="*/ 477746 w 8030690"/>
              <a:gd name="connsiteY5" fmla="*/ 6858000 h 6858000"/>
              <a:gd name="connsiteX6" fmla="*/ 477746 w 8030690"/>
              <a:gd name="connsiteY6" fmla="*/ 6858000 h 6858000"/>
              <a:gd name="connsiteX7" fmla="*/ 0 w 8030690"/>
              <a:gd name="connsiteY7" fmla="*/ 6858000 h 6858000"/>
              <a:gd name="connsiteX8" fmla="*/ 5883 w 8030690"/>
              <a:gd name="connsiteY8" fmla="*/ 6817538 h 6858000"/>
              <a:gd name="connsiteX9" fmla="*/ 23196 w 8030690"/>
              <a:gd name="connsiteY9" fmla="*/ 6698894 h 6858000"/>
              <a:gd name="connsiteX10" fmla="*/ 35298 w 8030690"/>
              <a:gd name="connsiteY10" fmla="*/ 6612483 h 6858000"/>
              <a:gd name="connsiteX11" fmla="*/ 48073 w 8030690"/>
              <a:gd name="connsiteY11" fmla="*/ 6509613 h 6858000"/>
              <a:gd name="connsiteX12" fmla="*/ 63369 w 8030690"/>
              <a:gd name="connsiteY12" fmla="*/ 6387541 h 6858000"/>
              <a:gd name="connsiteX13" fmla="*/ 79506 w 8030690"/>
              <a:gd name="connsiteY13" fmla="*/ 6252438 h 6858000"/>
              <a:gd name="connsiteX14" fmla="*/ 96483 w 8030690"/>
              <a:gd name="connsiteY14" fmla="*/ 6100191 h 6858000"/>
              <a:gd name="connsiteX15" fmla="*/ 114468 w 8030690"/>
              <a:gd name="connsiteY15" fmla="*/ 5934227 h 6858000"/>
              <a:gd name="connsiteX16" fmla="*/ 132454 w 8030690"/>
              <a:gd name="connsiteY16" fmla="*/ 5753862 h 6858000"/>
              <a:gd name="connsiteX17" fmla="*/ 150775 w 8030690"/>
              <a:gd name="connsiteY17" fmla="*/ 5561838 h 6858000"/>
              <a:gd name="connsiteX18" fmla="*/ 167752 w 8030690"/>
              <a:gd name="connsiteY18" fmla="*/ 5354726 h 6858000"/>
              <a:gd name="connsiteX19" fmla="*/ 184057 w 8030690"/>
              <a:gd name="connsiteY19" fmla="*/ 5138013 h 6858000"/>
              <a:gd name="connsiteX20" fmla="*/ 198849 w 8030690"/>
              <a:gd name="connsiteY20" fmla="*/ 4908956 h 6858000"/>
              <a:gd name="connsiteX21" fmla="*/ 212968 w 8030690"/>
              <a:gd name="connsiteY21" fmla="*/ 4670298 h 6858000"/>
              <a:gd name="connsiteX22" fmla="*/ 226248 w 8030690"/>
              <a:gd name="connsiteY22" fmla="*/ 4421352 h 6858000"/>
              <a:gd name="connsiteX23" fmla="*/ 230954 w 8030690"/>
              <a:gd name="connsiteY23" fmla="*/ 4293793 h 6858000"/>
              <a:gd name="connsiteX24" fmla="*/ 236165 w 8030690"/>
              <a:gd name="connsiteY24" fmla="*/ 4163491 h 6858000"/>
              <a:gd name="connsiteX25" fmla="*/ 241039 w 8030690"/>
              <a:gd name="connsiteY25" fmla="*/ 4031132 h 6858000"/>
              <a:gd name="connsiteX26" fmla="*/ 244233 w 8030690"/>
              <a:gd name="connsiteY26" fmla="*/ 3898087 h 6858000"/>
              <a:gd name="connsiteX27" fmla="*/ 247091 w 8030690"/>
              <a:gd name="connsiteY27" fmla="*/ 3762298 h 6858000"/>
              <a:gd name="connsiteX28" fmla="*/ 250116 w 8030690"/>
              <a:gd name="connsiteY28" fmla="*/ 3625138 h 6858000"/>
              <a:gd name="connsiteX29" fmla="*/ 252133 w 8030690"/>
              <a:gd name="connsiteY29" fmla="*/ 3485235 h 6858000"/>
              <a:gd name="connsiteX30" fmla="*/ 252133 w 8030690"/>
              <a:gd name="connsiteY30" fmla="*/ 3343960 h 6858000"/>
              <a:gd name="connsiteX31" fmla="*/ 253142 w 8030690"/>
              <a:gd name="connsiteY31" fmla="*/ 3201314 h 6858000"/>
              <a:gd name="connsiteX32" fmla="*/ 252133 w 8030690"/>
              <a:gd name="connsiteY32" fmla="*/ 3057296 h 6858000"/>
              <a:gd name="connsiteX33" fmla="*/ 250116 w 8030690"/>
              <a:gd name="connsiteY33" fmla="*/ 2911221 h 6858000"/>
              <a:gd name="connsiteX34" fmla="*/ 248267 w 8030690"/>
              <a:gd name="connsiteY34" fmla="*/ 2765145 h 6858000"/>
              <a:gd name="connsiteX35" fmla="*/ 244233 w 8030690"/>
              <a:gd name="connsiteY35" fmla="*/ 2617013 h 6858000"/>
              <a:gd name="connsiteX36" fmla="*/ 240031 w 8030690"/>
              <a:gd name="connsiteY36" fmla="*/ 2467508 h 6858000"/>
              <a:gd name="connsiteX37" fmla="*/ 235156 w 8030690"/>
              <a:gd name="connsiteY37" fmla="*/ 2318004 h 6858000"/>
              <a:gd name="connsiteX38" fmla="*/ 228265 w 8030690"/>
              <a:gd name="connsiteY38" fmla="*/ 2167128 h 6858000"/>
              <a:gd name="connsiteX39" fmla="*/ 220028 w 8030690"/>
              <a:gd name="connsiteY39" fmla="*/ 2014880 h 6858000"/>
              <a:gd name="connsiteX40" fmla="*/ 212128 w 8030690"/>
              <a:gd name="connsiteY40" fmla="*/ 1861947 h 6858000"/>
              <a:gd name="connsiteX41" fmla="*/ 202043 w 8030690"/>
              <a:gd name="connsiteY41" fmla="*/ 1709013 h 6858000"/>
              <a:gd name="connsiteX42" fmla="*/ 189940 w 8030690"/>
              <a:gd name="connsiteY42" fmla="*/ 1554023 h 6858000"/>
              <a:gd name="connsiteX43" fmla="*/ 177838 w 8030690"/>
              <a:gd name="connsiteY43" fmla="*/ 1401089 h 6858000"/>
              <a:gd name="connsiteX44" fmla="*/ 163886 w 8030690"/>
              <a:gd name="connsiteY44" fmla="*/ 1245413 h 6858000"/>
              <a:gd name="connsiteX45" fmla="*/ 148590 w 8030690"/>
              <a:gd name="connsiteY45" fmla="*/ 1089050 h 6858000"/>
              <a:gd name="connsiteX46" fmla="*/ 132454 w 8030690"/>
              <a:gd name="connsiteY46" fmla="*/ 934745 h 6858000"/>
              <a:gd name="connsiteX47" fmla="*/ 113628 w 8030690"/>
              <a:gd name="connsiteY47" fmla="*/ 778383 h 6858000"/>
              <a:gd name="connsiteX48" fmla="*/ 93457 w 8030690"/>
              <a:gd name="connsiteY48" fmla="*/ 622706 h 6858000"/>
              <a:gd name="connsiteX49" fmla="*/ 73454 w 8030690"/>
              <a:gd name="connsiteY49" fmla="*/ 466344 h 6858000"/>
              <a:gd name="connsiteX50" fmla="*/ 50090 w 8030690"/>
              <a:gd name="connsiteY50" fmla="*/ 310667 h 6858000"/>
              <a:gd name="connsiteX51" fmla="*/ 26222 w 8030690"/>
              <a:gd name="connsiteY51" fmla="*/ 15567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8030690" h="6858000">
                <a:moveTo>
                  <a:pt x="1176" y="0"/>
                </a:moveTo>
                <a:lnTo>
                  <a:pt x="1344715" y="0"/>
                </a:lnTo>
                <a:lnTo>
                  <a:pt x="1344715" y="0"/>
                </a:lnTo>
                <a:lnTo>
                  <a:pt x="8030690" y="0"/>
                </a:lnTo>
                <a:lnTo>
                  <a:pt x="8030690" y="6858000"/>
                </a:lnTo>
                <a:lnTo>
                  <a:pt x="477746" y="6858000"/>
                </a:lnTo>
                <a:lnTo>
                  <a:pt x="477746" y="6858000"/>
                </a:lnTo>
                <a:lnTo>
                  <a:pt x="0" y="6858000"/>
                </a:lnTo>
                <a:lnTo>
                  <a:pt x="5883" y="6817538"/>
                </a:lnTo>
                <a:lnTo>
                  <a:pt x="23196" y="6698894"/>
                </a:lnTo>
                <a:lnTo>
                  <a:pt x="35298" y="6612483"/>
                </a:lnTo>
                <a:lnTo>
                  <a:pt x="48073" y="6509613"/>
                </a:lnTo>
                <a:lnTo>
                  <a:pt x="63369" y="6387541"/>
                </a:lnTo>
                <a:lnTo>
                  <a:pt x="79506" y="6252438"/>
                </a:lnTo>
                <a:lnTo>
                  <a:pt x="96483" y="6100191"/>
                </a:lnTo>
                <a:lnTo>
                  <a:pt x="114468" y="5934227"/>
                </a:lnTo>
                <a:lnTo>
                  <a:pt x="132454" y="5753862"/>
                </a:lnTo>
                <a:lnTo>
                  <a:pt x="150775" y="5561838"/>
                </a:lnTo>
                <a:lnTo>
                  <a:pt x="167752" y="5354726"/>
                </a:lnTo>
                <a:lnTo>
                  <a:pt x="184057" y="5138013"/>
                </a:lnTo>
                <a:lnTo>
                  <a:pt x="198849" y="4908956"/>
                </a:lnTo>
                <a:lnTo>
                  <a:pt x="212968" y="4670298"/>
                </a:lnTo>
                <a:lnTo>
                  <a:pt x="226248" y="4421352"/>
                </a:lnTo>
                <a:lnTo>
                  <a:pt x="230954" y="4293793"/>
                </a:lnTo>
                <a:lnTo>
                  <a:pt x="236165" y="4163491"/>
                </a:lnTo>
                <a:lnTo>
                  <a:pt x="241039" y="4031132"/>
                </a:lnTo>
                <a:lnTo>
                  <a:pt x="244233" y="3898087"/>
                </a:lnTo>
                <a:lnTo>
                  <a:pt x="247091" y="3762298"/>
                </a:lnTo>
                <a:lnTo>
                  <a:pt x="250116" y="3625138"/>
                </a:lnTo>
                <a:lnTo>
                  <a:pt x="252133" y="3485235"/>
                </a:lnTo>
                <a:lnTo>
                  <a:pt x="252133" y="3343960"/>
                </a:lnTo>
                <a:lnTo>
                  <a:pt x="253142" y="3201314"/>
                </a:lnTo>
                <a:lnTo>
                  <a:pt x="252133" y="3057296"/>
                </a:lnTo>
                <a:lnTo>
                  <a:pt x="250116" y="2911221"/>
                </a:lnTo>
                <a:lnTo>
                  <a:pt x="248267" y="2765145"/>
                </a:lnTo>
                <a:lnTo>
                  <a:pt x="244233" y="2617013"/>
                </a:lnTo>
                <a:lnTo>
                  <a:pt x="240031" y="2467508"/>
                </a:lnTo>
                <a:lnTo>
                  <a:pt x="235156" y="2318004"/>
                </a:lnTo>
                <a:lnTo>
                  <a:pt x="228265" y="2167128"/>
                </a:lnTo>
                <a:lnTo>
                  <a:pt x="220028" y="2014880"/>
                </a:lnTo>
                <a:lnTo>
                  <a:pt x="212128" y="1861947"/>
                </a:lnTo>
                <a:lnTo>
                  <a:pt x="202043" y="1709013"/>
                </a:lnTo>
                <a:lnTo>
                  <a:pt x="189940" y="1554023"/>
                </a:lnTo>
                <a:lnTo>
                  <a:pt x="177838" y="1401089"/>
                </a:lnTo>
                <a:lnTo>
                  <a:pt x="163886" y="1245413"/>
                </a:lnTo>
                <a:lnTo>
                  <a:pt x="148590" y="1089050"/>
                </a:lnTo>
                <a:lnTo>
                  <a:pt x="132454" y="934745"/>
                </a:lnTo>
                <a:lnTo>
                  <a:pt x="113628" y="778383"/>
                </a:lnTo>
                <a:lnTo>
                  <a:pt x="93457" y="622706"/>
                </a:lnTo>
                <a:lnTo>
                  <a:pt x="73454" y="466344"/>
                </a:lnTo>
                <a:lnTo>
                  <a:pt x="50090" y="310667"/>
                </a:lnTo>
                <a:lnTo>
                  <a:pt x="26222" y="155676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73FE0C2-11C7-466D-B4BA-0330484CD5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640A6B-D5EC-9648-81A1-B10479089C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2792" y="1768965"/>
            <a:ext cx="6495847" cy="2589913"/>
          </a:xfrm>
        </p:spPr>
        <p:txBody>
          <a:bodyPr>
            <a:normAutofit/>
          </a:bodyPr>
          <a:lstStyle/>
          <a:p>
            <a:pPr>
              <a:buClr>
                <a:srgbClr val="325659"/>
              </a:buClr>
            </a:pPr>
            <a:r>
              <a:rPr lang="en-US" sz="1800" dirty="0"/>
              <a:t>Abundant resources should not overload the GA</a:t>
            </a:r>
          </a:p>
          <a:p>
            <a:pPr>
              <a:buClr>
                <a:srgbClr val="325659"/>
              </a:buClr>
            </a:pPr>
            <a:r>
              <a:rPr lang="en-US" sz="1800" dirty="0"/>
              <a:t>Only limited resources should be considered</a:t>
            </a:r>
          </a:p>
          <a:p>
            <a:pPr>
              <a:buClr>
                <a:srgbClr val="325659"/>
              </a:buClr>
            </a:pPr>
            <a:r>
              <a:rPr lang="en-US" sz="1800" dirty="0"/>
              <a:t>Introduce a concept of lock chromosome where abundant resources are locked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C0E875-BEC4-1A4D-9502-584DE2F8200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48530"/>
          <a:stretch/>
        </p:blipFill>
        <p:spPr>
          <a:xfrm>
            <a:off x="4476520" y="4148919"/>
            <a:ext cx="7811386" cy="835924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0273753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88AD6F-A79D-8D41-8136-B188776981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Proposed Sliding Mutation Scheme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D0EFBF-263A-7E44-8B6C-980336D788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10265273" cy="4195481"/>
          </a:xfrm>
        </p:spPr>
        <p:txBody>
          <a:bodyPr>
            <a:normAutofit/>
          </a:bodyPr>
          <a:lstStyle/>
          <a:p>
            <a:r>
              <a:rPr lang="en-US" dirty="0"/>
              <a:t>The amount of mutation should be proportional to the risk associated with the current allocation</a:t>
            </a:r>
          </a:p>
          <a:p>
            <a:r>
              <a:rPr lang="en-US" dirty="0"/>
              <a:t>Random mutation fluctuate fitness up and down</a:t>
            </a:r>
          </a:p>
          <a:p>
            <a:r>
              <a:rPr lang="en-US" dirty="0"/>
              <a:t>Sliding mutation adjust the amount of mutation based on the current risk of the chromosome</a:t>
            </a:r>
          </a:p>
          <a:p>
            <a:r>
              <a:rPr lang="en-US" dirty="0"/>
              <a:t>This concept closely resemble gradient decent algorithm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509725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B3609-977B-534A-8C30-6A452F142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Proposed Sliding Mutation Scheme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53DA4A-43A9-9B4C-88BE-699D3759AE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293" y="1454609"/>
            <a:ext cx="8946541" cy="4195481"/>
          </a:xfrm>
        </p:spPr>
        <p:txBody>
          <a:bodyPr/>
          <a:lstStyle/>
          <a:p>
            <a:r>
              <a:rPr lang="en-US" dirty="0"/>
              <a:t>Amount of mutation is determined by the following steps</a:t>
            </a:r>
          </a:p>
          <a:p>
            <a:pPr lvl="1"/>
            <a:r>
              <a:rPr lang="en-US" dirty="0"/>
              <a:t>Compute the distance between allocated chromosome and the target chromosome</a:t>
            </a:r>
          </a:p>
          <a:p>
            <a:pPr lvl="1"/>
            <a:r>
              <a:rPr lang="en-US" dirty="0"/>
              <a:t>Compute the percentage of the distance calculated</a:t>
            </a:r>
          </a:p>
          <a:p>
            <a:pPr lvl="1"/>
            <a:r>
              <a:rPr lang="en-US" dirty="0"/>
              <a:t>Get the remaining percentage to reach the target</a:t>
            </a:r>
          </a:p>
          <a:p>
            <a:pPr lvl="1"/>
            <a:r>
              <a:rPr lang="en-US" dirty="0"/>
              <a:t>Compute the amount of mutation as a percentage of the already allocated amount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79EF429-ACEA-904C-980E-387A6F728F10}"/>
                  </a:ext>
                </a:extLst>
              </p:cNvPr>
              <p:cNvSpPr txBox="1"/>
              <p:nvPr/>
            </p:nvSpPr>
            <p:spPr>
              <a:xfrm>
                <a:off x="1628823" y="4294982"/>
                <a:ext cx="5693225" cy="2780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b="0" dirty="0"/>
                  <a:t>D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𝑖𝑠𝑡𝑎𝑛𝑐𝑒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𝐴𝑙𝑙𝑜𝑐𝑎𝑡𝑒𝑑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)= </m:t>
                    </m:r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𝑇𝑎𝑟𝑔𝑒𝑡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𝐴𝑙𝑙𝑜𝑐𝑎𝑡𝑒𝑑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 </m:t>
                        </m:r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79EF429-ACEA-904C-980E-387A6F728F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8823" y="4294982"/>
                <a:ext cx="5693225" cy="278025"/>
              </a:xfrm>
              <a:prstGeom prst="rect">
                <a:avLst/>
              </a:prstGeom>
              <a:blipFill>
                <a:blip r:embed="rId2"/>
                <a:stretch>
                  <a:fillRect l="-2222" t="-156522" r="-889" b="-230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D6B6F65-98BA-5640-9F46-C9DB8CA36541}"/>
                  </a:ext>
                </a:extLst>
              </p:cNvPr>
              <p:cNvSpPr txBox="1"/>
              <p:nvPr/>
            </p:nvSpPr>
            <p:spPr>
              <a:xfrm>
                <a:off x="1628823" y="5212965"/>
                <a:ext cx="8212185" cy="6562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𝑅𝑒𝑚𝑎𝑖𝑛𝑖𝑛𝑔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𝑃𝑒𝑟𝑐𝑒𝑛𝑡𝑎𝑔𝑒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𝑇𝑎𝑟𝑔𝑒𝑡</m:t>
                            </m:r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e>
                        </m:nary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 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𝑖𝑠𝑡𝑎𝑛𝑐𝑒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𝐴𝑙𝑙𝑜𝑐𝑎𝑡𝑒𝑑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nary>
                          <m:naryPr>
                            <m:chr m:val="∑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𝑇𝑎𝑟𝑔𝑒𝑡</m:t>
                            </m:r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e>
                        </m:nary>
                      </m:den>
                    </m:f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∗100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D6B6F65-98BA-5640-9F46-C9DB8CA365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8823" y="5212965"/>
                <a:ext cx="8212185" cy="656270"/>
              </a:xfrm>
              <a:prstGeom prst="rect">
                <a:avLst/>
              </a:prstGeom>
              <a:blipFill>
                <a:blip r:embed="rId3"/>
                <a:stretch>
                  <a:fillRect l="-1543" t="-66038" b="-981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E56FA8F-C427-E343-87DE-58013D8C7A46}"/>
                  </a:ext>
                </a:extLst>
              </p:cNvPr>
              <p:cNvSpPr txBox="1"/>
              <p:nvPr/>
            </p:nvSpPr>
            <p:spPr>
              <a:xfrm>
                <a:off x="1628823" y="6173781"/>
                <a:ext cx="9093707" cy="3126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𝐴𝑚𝑜𝑢𝑛𝑡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𝑀𝑢𝑡𝑎𝑡𝑜𝑛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𝑟𝑎𝑛𝑑𝑜𝑚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0,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𝐴𝑙𝑙𝑜𝑐𝑎𝑡𝑒𝑑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𝑅𝑒𝑚𝑎𝑖𝑛𝑖𝑔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𝑃𝑒𝑟𝑐𝑒𝑛𝑡𝑎𝑔𝑒</m:t>
                              </m:r>
                            </m:e>
                          </m:d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for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i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=1…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E56FA8F-C427-E343-87DE-58013D8C7A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8823" y="6173781"/>
                <a:ext cx="9093707" cy="312650"/>
              </a:xfrm>
              <a:prstGeom prst="rect">
                <a:avLst/>
              </a:prstGeom>
              <a:blipFill>
                <a:blip r:embed="rId4"/>
                <a:stretch>
                  <a:fillRect l="-279" r="-139" b="-26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1709464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8445A7-6E17-AA4C-BFD6-4C3C15C53F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E22548-D387-014D-AB20-231CFDE932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Pre-analysis results</a:t>
            </a:r>
          </a:p>
          <a:p>
            <a:pPr lvl="1"/>
            <a:r>
              <a:rPr lang="en-US" dirty="0"/>
              <a:t>Correlation analysis</a:t>
            </a:r>
          </a:p>
          <a:p>
            <a:pPr lvl="1"/>
            <a:r>
              <a:rPr lang="en-US" dirty="0"/>
              <a:t>GWR analysis</a:t>
            </a:r>
          </a:p>
          <a:p>
            <a:r>
              <a:rPr lang="en-US" dirty="0"/>
              <a:t>Pre-processing results</a:t>
            </a:r>
          </a:p>
          <a:p>
            <a:pPr lvl="1"/>
            <a:r>
              <a:rPr lang="en-US" dirty="0"/>
              <a:t>Year-wise data normalization</a:t>
            </a:r>
          </a:p>
          <a:p>
            <a:pPr lvl="1"/>
            <a:r>
              <a:rPr lang="en-US" dirty="0"/>
              <a:t>Outlier removal</a:t>
            </a:r>
          </a:p>
          <a:p>
            <a:r>
              <a:rPr lang="en-US" dirty="0"/>
              <a:t>Prediction results</a:t>
            </a:r>
          </a:p>
          <a:p>
            <a:pPr lvl="1"/>
            <a:r>
              <a:rPr lang="en-US" dirty="0"/>
              <a:t>Global model</a:t>
            </a:r>
          </a:p>
          <a:p>
            <a:pPr lvl="1"/>
            <a:r>
              <a:rPr lang="en-US" dirty="0"/>
              <a:t>Local models (ensemble)</a:t>
            </a:r>
          </a:p>
          <a:p>
            <a:r>
              <a:rPr lang="en-US" dirty="0"/>
              <a:t>Resource allocation results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685216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B77AF4-6F5F-E74C-9448-FB3EEA1656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1" y="629266"/>
            <a:ext cx="4166510" cy="1622321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Pre-analysis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35D2C6-F3FF-8147-B698-8EF0950E3C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4166509" cy="378541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EBEBEB"/>
                </a:solidFill>
              </a:rPr>
              <a:t>Correlation analysis</a:t>
            </a:r>
          </a:p>
          <a:p>
            <a:pPr lvl="1"/>
            <a:r>
              <a:rPr lang="en-US" dirty="0">
                <a:solidFill>
                  <a:srgbClr val="EBEBEB"/>
                </a:solidFill>
              </a:rPr>
              <a:t>Correlation between rainfall and dengue incidence</a:t>
            </a:r>
          </a:p>
          <a:p>
            <a:pPr lvl="1"/>
            <a:r>
              <a:rPr lang="en-US" dirty="0">
                <a:solidFill>
                  <a:srgbClr val="EBEBEB"/>
                </a:solidFill>
              </a:rPr>
              <a:t>76 districts</a:t>
            </a:r>
          </a:p>
          <a:p>
            <a:pPr lvl="1"/>
            <a:endParaRPr lang="en-US" dirty="0">
              <a:solidFill>
                <a:srgbClr val="EBEBEB"/>
              </a:solidFill>
            </a:endParaRPr>
          </a:p>
          <a:p>
            <a:endParaRPr lang="en-US" dirty="0">
              <a:solidFill>
                <a:srgbClr val="EBEBEB"/>
              </a:solidFill>
            </a:endParaRPr>
          </a:p>
          <a:p>
            <a:r>
              <a:rPr lang="en-US" dirty="0">
                <a:solidFill>
                  <a:srgbClr val="EBEBEB"/>
                </a:solidFill>
              </a:rPr>
              <a:t>Observe that most of the correlation values fall under 0.5</a:t>
            </a:r>
          </a:p>
        </p:txBody>
      </p:sp>
      <p:sp>
        <p:nvSpPr>
          <p:cNvPr id="11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126C04EF-6428-472D-B316-74A19385B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3992" y="0"/>
            <a:ext cx="609842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Freeform 5">
            <a:extLst>
              <a:ext uri="{FF2B5EF4-FFF2-40B4-BE49-F238E27FC236}">
                <a16:creationId xmlns:a16="http://schemas.microsoft.com/office/drawing/2014/main" id="{AE50896D-AACB-4C0A-855D-ECEFB4A0D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245057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5CB24F-A5C1-5F4E-BBE6-56039D39E7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3492" y="1311132"/>
            <a:ext cx="6350000" cy="505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2888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8CDB19-26E5-C14F-B05D-0C38DE6B78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1" y="629266"/>
            <a:ext cx="4166510" cy="1622321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Pre-analysis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6B250B-AE16-B24A-B433-22C571BD23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4166509" cy="3785419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GWR analysis</a:t>
            </a:r>
          </a:p>
          <a:p>
            <a:pPr lvl="1"/>
            <a:r>
              <a:rPr lang="en-US">
                <a:solidFill>
                  <a:srgbClr val="EBEBEB"/>
                </a:solidFill>
              </a:rPr>
              <a:t>Each district has different coefficient for GWR analysis</a:t>
            </a:r>
          </a:p>
          <a:p>
            <a:pPr lvl="1"/>
            <a:r>
              <a:rPr lang="en-US">
                <a:solidFill>
                  <a:srgbClr val="EBEBEB"/>
                </a:solidFill>
              </a:rPr>
              <a:t>The rate of change in dengue incidence is different from district to district</a:t>
            </a:r>
          </a:p>
          <a:p>
            <a:pPr lvl="1"/>
            <a:r>
              <a:rPr lang="en-US">
                <a:solidFill>
                  <a:srgbClr val="EBEBEB"/>
                </a:solidFill>
              </a:rPr>
              <a:t>A separate model for each district is necessary to closely model the behaviour</a:t>
            </a:r>
          </a:p>
        </p:txBody>
      </p:sp>
      <p:sp>
        <p:nvSpPr>
          <p:cNvPr id="11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126C04EF-6428-472D-B316-74A19385B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3992" y="0"/>
            <a:ext cx="609842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Freeform 5">
            <a:extLst>
              <a:ext uri="{FF2B5EF4-FFF2-40B4-BE49-F238E27FC236}">
                <a16:creationId xmlns:a16="http://schemas.microsoft.com/office/drawing/2014/main" id="{AE50896D-AACB-4C0A-855D-ECEFB4A0D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245057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F9FBA7-3A1A-DD46-A5B5-29A676D97B91}"/>
              </a:ext>
            </a:extLst>
          </p:cNvPr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553492" y="1453793"/>
            <a:ext cx="5990389" cy="4305561"/>
          </a:xfrm>
          <a:prstGeom prst="rect">
            <a:avLst/>
          </a:prstGeom>
          <a:noFill/>
          <a:effectLst/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60D4296-4527-034A-BE3A-9A35F8AD1DE1}"/>
              </a:ext>
            </a:extLst>
          </p:cNvPr>
          <p:cNvSpPr/>
          <p:nvPr/>
        </p:nvSpPr>
        <p:spPr>
          <a:xfrm>
            <a:off x="5702213" y="5900653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The spatial distribution of regression coefficients for (a) population density (b) rainfall.</a:t>
            </a:r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A96B0A-A045-4546-B4BD-B09EAEB7169B}"/>
              </a:ext>
            </a:extLst>
          </p:cNvPr>
          <p:cNvSpPr txBox="1"/>
          <p:nvPr/>
        </p:nvSpPr>
        <p:spPr>
          <a:xfrm>
            <a:off x="7706474" y="5300595"/>
            <a:ext cx="641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(a)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B94D716-1319-1142-B2CC-7B9AFE53203E}"/>
              </a:ext>
            </a:extLst>
          </p:cNvPr>
          <p:cNvSpPr txBox="1"/>
          <p:nvPr/>
        </p:nvSpPr>
        <p:spPr>
          <a:xfrm>
            <a:off x="10785348" y="5276006"/>
            <a:ext cx="641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(b)</a:t>
            </a:r>
          </a:p>
        </p:txBody>
      </p:sp>
    </p:spTree>
    <p:extLst>
      <p:ext uri="{BB962C8B-B14F-4D97-AF65-F5344CB8AC3E}">
        <p14:creationId xmlns:p14="http://schemas.microsoft.com/office/powerpoint/2010/main" val="17741525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502E13-2E5A-A249-A02E-05968585B2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1" y="629266"/>
            <a:ext cx="4166510" cy="1622321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A81533-C87E-C548-82F7-7E4397B998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4166509" cy="378541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EBEBEB"/>
                </a:solidFill>
              </a:rPr>
              <a:t>The status of dengue in south Asian countries is alarming</a:t>
            </a:r>
          </a:p>
          <a:p>
            <a:r>
              <a:rPr lang="en-US" dirty="0">
                <a:solidFill>
                  <a:srgbClr val="EBEBEB"/>
                </a:solidFill>
              </a:rPr>
              <a:t>Sri Lanka reported 37988 dengue cases from Jan to Sept in 2018</a:t>
            </a:r>
          </a:p>
          <a:p>
            <a:r>
              <a:rPr lang="en-US" dirty="0">
                <a:solidFill>
                  <a:srgbClr val="EBEBEB"/>
                </a:solidFill>
              </a:rPr>
              <a:t>In 2017, 158,854 cases reported and 300 deceased due to dengue fever</a:t>
            </a:r>
          </a:p>
        </p:txBody>
      </p:sp>
      <p:sp>
        <p:nvSpPr>
          <p:cNvPr id="48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26C04EF-6428-472D-B316-74A19385B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3992" y="0"/>
            <a:ext cx="609842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2" name="Freeform 5">
            <a:extLst>
              <a:ext uri="{FF2B5EF4-FFF2-40B4-BE49-F238E27FC236}">
                <a16:creationId xmlns:a16="http://schemas.microsoft.com/office/drawing/2014/main" id="{AE50896D-AACB-4C0A-855D-ECEFB4A0D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245057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8EA2DE-13C7-9142-A6DF-CD57769588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3492" y="1440426"/>
            <a:ext cx="6477000" cy="436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5071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9667F3-2CEA-3E41-B887-BAD362EF35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1" y="629266"/>
            <a:ext cx="4166510" cy="1622321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Pre-processing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2C1125-FA41-A241-ADA1-60BE8786E3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4166509" cy="3785419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500">
                <a:solidFill>
                  <a:srgbClr val="EBEBEB"/>
                </a:solidFill>
              </a:rPr>
              <a:t>Year-wise data normalization</a:t>
            </a:r>
          </a:p>
          <a:p>
            <a:pPr lvl="1">
              <a:lnSpc>
                <a:spcPct val="90000"/>
              </a:lnSpc>
            </a:pPr>
            <a:r>
              <a:rPr lang="en-US" sz="1500">
                <a:solidFill>
                  <a:srgbClr val="EBEBEB"/>
                </a:solidFill>
              </a:rPr>
              <a:t>Rainfall patter is same for all six years</a:t>
            </a:r>
          </a:p>
          <a:p>
            <a:pPr lvl="1">
              <a:lnSpc>
                <a:spcPct val="90000"/>
              </a:lnSpc>
            </a:pPr>
            <a:r>
              <a:rPr lang="en-US" sz="1500">
                <a:solidFill>
                  <a:srgbClr val="EBEBEB"/>
                </a:solidFill>
              </a:rPr>
              <a:t>Dengue incidence is different for each year</a:t>
            </a:r>
          </a:p>
          <a:p>
            <a:pPr lvl="1">
              <a:lnSpc>
                <a:spcPct val="90000"/>
              </a:lnSpc>
            </a:pPr>
            <a:r>
              <a:rPr lang="en-US" sz="1500">
                <a:solidFill>
                  <a:srgbClr val="EBEBEB"/>
                </a:solidFill>
              </a:rPr>
              <a:t>Other factors causes the fluctuation</a:t>
            </a:r>
          </a:p>
          <a:p>
            <a:pPr lvl="1">
              <a:lnSpc>
                <a:spcPct val="90000"/>
              </a:lnSpc>
            </a:pPr>
            <a:r>
              <a:rPr lang="en-US" sz="1500">
                <a:solidFill>
                  <a:srgbClr val="EBEBEB"/>
                </a:solidFill>
              </a:rPr>
              <a:t>Need to eliminate year specific events such as flooding, droughts, etc.</a:t>
            </a:r>
          </a:p>
          <a:p>
            <a:pPr lvl="1">
              <a:lnSpc>
                <a:spcPct val="90000"/>
              </a:lnSpc>
            </a:pPr>
            <a:r>
              <a:rPr lang="en-US" sz="1500">
                <a:solidFill>
                  <a:srgbClr val="EBEBEB"/>
                </a:solidFill>
              </a:rPr>
              <a:t>Year-wise data normalization is proposed</a:t>
            </a:r>
          </a:p>
          <a:p>
            <a:pPr lvl="1">
              <a:lnSpc>
                <a:spcPct val="90000"/>
              </a:lnSpc>
            </a:pPr>
            <a:r>
              <a:rPr lang="en-US" sz="1500">
                <a:solidFill>
                  <a:srgbClr val="EBEBEB"/>
                </a:solidFill>
              </a:rPr>
              <a:t>Better results from regressions with normalized data</a:t>
            </a:r>
          </a:p>
          <a:p>
            <a:pPr lvl="1">
              <a:lnSpc>
                <a:spcPct val="90000"/>
              </a:lnSpc>
            </a:pPr>
            <a:endParaRPr lang="en-US" sz="1500">
              <a:solidFill>
                <a:srgbClr val="EBEBEB"/>
              </a:solidFill>
            </a:endParaRPr>
          </a:p>
          <a:p>
            <a:pPr marL="457200" lvl="1" indent="0">
              <a:lnSpc>
                <a:spcPct val="90000"/>
              </a:lnSpc>
              <a:buNone/>
            </a:pPr>
            <a:endParaRPr lang="en-US" sz="1500">
              <a:solidFill>
                <a:srgbClr val="EBEBEB"/>
              </a:solidFill>
            </a:endParaRPr>
          </a:p>
        </p:txBody>
      </p:sp>
      <p:sp>
        <p:nvSpPr>
          <p:cNvPr id="11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126C04EF-6428-472D-B316-74A19385B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3992" y="0"/>
            <a:ext cx="609842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Freeform 5">
            <a:extLst>
              <a:ext uri="{FF2B5EF4-FFF2-40B4-BE49-F238E27FC236}">
                <a16:creationId xmlns:a16="http://schemas.microsoft.com/office/drawing/2014/main" id="{AE50896D-AACB-4C0A-855D-ECEFB4A0D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245057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8785162-7949-404E-95E7-CC3DC840490A}"/>
              </a:ext>
            </a:extLst>
          </p:cNvPr>
          <p:cNvSpPr/>
          <p:nvPr/>
        </p:nvSpPr>
        <p:spPr>
          <a:xfrm>
            <a:off x="5754232" y="6060575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Correlation comparison with and without Normalization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CE264E-F3EF-4244-BF7D-69F21C6AE9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4371" y="1264892"/>
            <a:ext cx="6477000" cy="488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9355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FE8236-5210-1B42-A5E2-FAAC073992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1" y="629266"/>
            <a:ext cx="4166510" cy="162232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EBEBEB"/>
                </a:solidFill>
              </a:rPr>
              <a:t>Pre-processing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CBCA18-94AF-E74E-BAEB-B55A5AF39C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4166509" cy="3785419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rgbClr val="EBEBEB"/>
                </a:solidFill>
              </a:rPr>
              <a:t>Outlier removal</a:t>
            </a:r>
          </a:p>
          <a:p>
            <a:pPr lvl="1"/>
            <a:r>
              <a:rPr lang="en-US" dirty="0">
                <a:solidFill>
                  <a:srgbClr val="EBEBEB"/>
                </a:solidFill>
              </a:rPr>
              <a:t>Presence of outliers causes SVR to underperform</a:t>
            </a:r>
          </a:p>
          <a:p>
            <a:pPr lvl="1"/>
            <a:r>
              <a:rPr lang="en-US" dirty="0">
                <a:solidFill>
                  <a:srgbClr val="EBEBEB"/>
                </a:solidFill>
              </a:rPr>
              <a:t>Outliers causes to have very low correlation coefficients</a:t>
            </a:r>
          </a:p>
          <a:p>
            <a:pPr lvl="1"/>
            <a:r>
              <a:rPr lang="en-US" dirty="0">
                <a:solidFill>
                  <a:srgbClr val="EBEBEB"/>
                </a:solidFill>
              </a:rPr>
              <a:t>Removal of outliers causes correlation to back up</a:t>
            </a:r>
          </a:p>
          <a:p>
            <a:pPr lvl="1"/>
            <a:r>
              <a:rPr lang="en-US" dirty="0">
                <a:solidFill>
                  <a:srgbClr val="EBEBEB"/>
                </a:solidFill>
              </a:rPr>
              <a:t>Higher correlation between factors causes SVR to perform better</a:t>
            </a:r>
          </a:p>
          <a:p>
            <a:pPr lvl="1"/>
            <a:r>
              <a:rPr lang="en-US" dirty="0">
                <a:solidFill>
                  <a:srgbClr val="EBEBEB"/>
                </a:solidFill>
              </a:rPr>
              <a:t>Multiple level of outlier removals gradually increase the correlation at each step</a:t>
            </a:r>
          </a:p>
        </p:txBody>
      </p:sp>
      <p:sp>
        <p:nvSpPr>
          <p:cNvPr id="11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126C04EF-6428-472D-B316-74A19385B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3992" y="0"/>
            <a:ext cx="609842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Freeform 5">
            <a:extLst>
              <a:ext uri="{FF2B5EF4-FFF2-40B4-BE49-F238E27FC236}">
                <a16:creationId xmlns:a16="http://schemas.microsoft.com/office/drawing/2014/main" id="{AE50896D-AACB-4C0A-855D-ECEFB4A0D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245057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75B2B45-DC46-9343-940E-EB7A19641ECA}"/>
              </a:ext>
            </a:extLst>
          </p:cNvPr>
          <p:cNvSpPr/>
          <p:nvPr/>
        </p:nvSpPr>
        <p:spPr>
          <a:xfrm>
            <a:off x="6093992" y="5618387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Correlation for all Districts at each Outlier Removal Level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2691A3D-C6B6-A04D-8C8D-4BA7BD5EA5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2810" y="982887"/>
            <a:ext cx="6629400" cy="463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8428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B1388D-6676-9648-A3CB-6B47BAF15C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Prediction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23A860-54D9-DE4D-917A-B838224E02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global model from each regressor was trained as a reference</a:t>
            </a:r>
          </a:p>
          <a:p>
            <a:pPr lvl="1"/>
            <a:r>
              <a:rPr lang="en-US" dirty="0"/>
              <a:t>SVR, LS, KNN</a:t>
            </a:r>
          </a:p>
          <a:p>
            <a:r>
              <a:rPr lang="en-US" dirty="0"/>
              <a:t>Local models and micro-ensemble for each district generated</a:t>
            </a:r>
          </a:p>
          <a:p>
            <a:pPr lvl="1"/>
            <a:r>
              <a:rPr lang="en-US" dirty="0"/>
              <a:t>SVR, LS, KNN</a:t>
            </a:r>
          </a:p>
          <a:p>
            <a:pPr lvl="1"/>
            <a:r>
              <a:rPr lang="en-US" dirty="0"/>
              <a:t>Micro-ensemble with the best performing regressors</a:t>
            </a:r>
          </a:p>
        </p:txBody>
      </p:sp>
    </p:spTree>
    <p:extLst>
      <p:ext uri="{BB962C8B-B14F-4D97-AF65-F5344CB8AC3E}">
        <p14:creationId xmlns:p14="http://schemas.microsoft.com/office/powerpoint/2010/main" val="272274290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BF15B0-9547-2647-9822-245B60EA86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1" y="629266"/>
            <a:ext cx="4166510" cy="1622321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Prediction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7C1D4-A3BD-6F45-9E98-3A1BEBA5BD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4166509" cy="3785419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Global model</a:t>
            </a:r>
          </a:p>
          <a:p>
            <a:pPr lvl="1"/>
            <a:r>
              <a:rPr lang="en-US">
                <a:solidFill>
                  <a:srgbClr val="EBEBEB"/>
                </a:solidFill>
              </a:rPr>
              <a:t>SVR was trained on the entire dataset comprising of data point from all 76 districts</a:t>
            </a:r>
          </a:p>
          <a:p>
            <a:pPr lvl="1"/>
            <a:r>
              <a:rPr lang="en-US">
                <a:solidFill>
                  <a:srgbClr val="EBEBEB"/>
                </a:solidFill>
              </a:rPr>
              <a:t>Multiple level of outlier removals applied</a:t>
            </a:r>
          </a:p>
        </p:txBody>
      </p:sp>
      <p:sp>
        <p:nvSpPr>
          <p:cNvPr id="11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126C04EF-6428-472D-B316-74A19385B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3992" y="0"/>
            <a:ext cx="609842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Freeform 5">
            <a:extLst>
              <a:ext uri="{FF2B5EF4-FFF2-40B4-BE49-F238E27FC236}">
                <a16:creationId xmlns:a16="http://schemas.microsoft.com/office/drawing/2014/main" id="{AE50896D-AACB-4C0A-855D-ECEFB4A0D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245057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FF2BC5-41D4-8343-8B87-FC3BC92B9F79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3992" y="704054"/>
            <a:ext cx="5449889" cy="5449889"/>
          </a:xfrm>
          <a:prstGeom prst="rect">
            <a:avLst/>
          </a:prstGeom>
          <a:effectLst/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A144928-8143-E64E-831A-FBBB0836FEA4}"/>
              </a:ext>
            </a:extLst>
          </p:cNvPr>
          <p:cNvSpPr/>
          <p:nvPr/>
        </p:nvSpPr>
        <p:spPr>
          <a:xfrm>
            <a:off x="5999908" y="6153943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Plot of Rainfall vs Dengue Incidence for the Global Dataset (v1-rainfall, v2-dengue incidence)</a:t>
            </a:r>
          </a:p>
        </p:txBody>
      </p:sp>
    </p:spTree>
    <p:extLst>
      <p:ext uri="{BB962C8B-B14F-4D97-AF65-F5344CB8AC3E}">
        <p14:creationId xmlns:p14="http://schemas.microsoft.com/office/powerpoint/2010/main" val="33945499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F3FC718-FDE3-4EF7-921E-A5F374EAF8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0F807D-331B-3546-A750-5F33FD3174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855" y="1447799"/>
            <a:ext cx="3108626" cy="1444752"/>
          </a:xfrm>
        </p:spPr>
        <p:txBody>
          <a:bodyPr anchor="b">
            <a:normAutofit/>
          </a:bodyPr>
          <a:lstStyle/>
          <a:p>
            <a:r>
              <a:rPr lang="en-US" sz="3200">
                <a:solidFill>
                  <a:srgbClr val="EBEBEB"/>
                </a:solidFill>
              </a:rPr>
              <a:t>Prediction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1E14C6-71E7-2145-97C6-EC36B32AF5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855" y="3072385"/>
            <a:ext cx="3108057" cy="2947415"/>
          </a:xfrm>
        </p:spPr>
        <p:txBody>
          <a:bodyPr>
            <a:normAutofit/>
          </a:bodyPr>
          <a:lstStyle/>
          <a:p>
            <a:r>
              <a:rPr lang="en-US" sz="1400">
                <a:solidFill>
                  <a:srgbClr val="FFFFFF"/>
                </a:solidFill>
              </a:rPr>
              <a:t>Multiple level of outlier removals did not contribute for significant increase in correlation</a:t>
            </a:r>
          </a:p>
          <a:p>
            <a:r>
              <a:rPr lang="en-US" sz="1400">
                <a:solidFill>
                  <a:srgbClr val="FFFFFF"/>
                </a:solidFill>
              </a:rPr>
              <a:t>The amount of increase is given in the table on the right</a:t>
            </a:r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FAA0F719-3DC8-4F08-AD8F-5A845658CB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7DCB61BE-FA0F-4EFB-BE0E-268BAD8E30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4747655" y="-586345"/>
            <a:ext cx="6858001" cy="8030691"/>
          </a:xfrm>
          <a:custGeom>
            <a:avLst/>
            <a:gdLst>
              <a:gd name="connsiteX0" fmla="*/ 6858001 w 6858001"/>
              <a:gd name="connsiteY0" fmla="*/ 1177 h 8030691"/>
              <a:gd name="connsiteX1" fmla="*/ 6858001 w 6858001"/>
              <a:gd name="connsiteY1" fmla="*/ 1344715 h 8030691"/>
              <a:gd name="connsiteX2" fmla="*/ 6858000 w 6858001"/>
              <a:gd name="connsiteY2" fmla="*/ 1344715 h 8030691"/>
              <a:gd name="connsiteX3" fmla="*/ 6858000 w 6858001"/>
              <a:gd name="connsiteY3" fmla="*/ 8030691 h 8030691"/>
              <a:gd name="connsiteX4" fmla="*/ 0 w 6858001"/>
              <a:gd name="connsiteY4" fmla="*/ 8030690 h 8030691"/>
              <a:gd name="connsiteX5" fmla="*/ 0 w 6858001"/>
              <a:gd name="connsiteY5" fmla="*/ 477747 h 8030691"/>
              <a:gd name="connsiteX6" fmla="*/ 1 w 6858001"/>
              <a:gd name="connsiteY6" fmla="*/ 477747 h 8030691"/>
              <a:gd name="connsiteX7" fmla="*/ 1 w 6858001"/>
              <a:gd name="connsiteY7" fmla="*/ 0 h 8030691"/>
              <a:gd name="connsiteX8" fmla="*/ 40463 w 6858001"/>
              <a:gd name="connsiteY8" fmla="*/ 5883 h 8030691"/>
              <a:gd name="connsiteX9" fmla="*/ 159107 w 6858001"/>
              <a:gd name="connsiteY9" fmla="*/ 23196 h 8030691"/>
              <a:gd name="connsiteX10" fmla="*/ 245518 w 6858001"/>
              <a:gd name="connsiteY10" fmla="*/ 35299 h 8030691"/>
              <a:gd name="connsiteX11" fmla="*/ 348388 w 6858001"/>
              <a:gd name="connsiteY11" fmla="*/ 48074 h 8030691"/>
              <a:gd name="connsiteX12" fmla="*/ 470460 w 6858001"/>
              <a:gd name="connsiteY12" fmla="*/ 63370 h 8030691"/>
              <a:gd name="connsiteX13" fmla="*/ 605563 w 6858001"/>
              <a:gd name="connsiteY13" fmla="*/ 79507 h 8030691"/>
              <a:gd name="connsiteX14" fmla="*/ 757810 w 6858001"/>
              <a:gd name="connsiteY14" fmla="*/ 96484 h 8030691"/>
              <a:gd name="connsiteX15" fmla="*/ 923774 w 6858001"/>
              <a:gd name="connsiteY15" fmla="*/ 114469 h 8030691"/>
              <a:gd name="connsiteX16" fmla="*/ 1104139 w 6858001"/>
              <a:gd name="connsiteY16" fmla="*/ 132455 h 8030691"/>
              <a:gd name="connsiteX17" fmla="*/ 1296163 w 6858001"/>
              <a:gd name="connsiteY17" fmla="*/ 150776 h 8030691"/>
              <a:gd name="connsiteX18" fmla="*/ 1503275 w 6858001"/>
              <a:gd name="connsiteY18" fmla="*/ 167753 h 8030691"/>
              <a:gd name="connsiteX19" fmla="*/ 1719988 w 6858001"/>
              <a:gd name="connsiteY19" fmla="*/ 184058 h 8030691"/>
              <a:gd name="connsiteX20" fmla="*/ 1949045 w 6858001"/>
              <a:gd name="connsiteY20" fmla="*/ 198850 h 8030691"/>
              <a:gd name="connsiteX21" fmla="*/ 2187703 w 6858001"/>
              <a:gd name="connsiteY21" fmla="*/ 212969 h 8030691"/>
              <a:gd name="connsiteX22" fmla="*/ 2436649 w 6858001"/>
              <a:gd name="connsiteY22" fmla="*/ 226249 h 8030691"/>
              <a:gd name="connsiteX23" fmla="*/ 2564208 w 6858001"/>
              <a:gd name="connsiteY23" fmla="*/ 230955 h 8030691"/>
              <a:gd name="connsiteX24" fmla="*/ 2694509 w 6858001"/>
              <a:gd name="connsiteY24" fmla="*/ 236166 h 8030691"/>
              <a:gd name="connsiteX25" fmla="*/ 2826869 w 6858001"/>
              <a:gd name="connsiteY25" fmla="*/ 241040 h 8030691"/>
              <a:gd name="connsiteX26" fmla="*/ 2959914 w 6858001"/>
              <a:gd name="connsiteY26" fmla="*/ 244234 h 8030691"/>
              <a:gd name="connsiteX27" fmla="*/ 3095702 w 6858001"/>
              <a:gd name="connsiteY27" fmla="*/ 247092 h 8030691"/>
              <a:gd name="connsiteX28" fmla="*/ 3232862 w 6858001"/>
              <a:gd name="connsiteY28" fmla="*/ 250117 h 8030691"/>
              <a:gd name="connsiteX29" fmla="*/ 3372766 w 6858001"/>
              <a:gd name="connsiteY29" fmla="*/ 252134 h 8030691"/>
              <a:gd name="connsiteX30" fmla="*/ 3514040 w 6858001"/>
              <a:gd name="connsiteY30" fmla="*/ 252134 h 8030691"/>
              <a:gd name="connsiteX31" fmla="*/ 3656686 w 6858001"/>
              <a:gd name="connsiteY31" fmla="*/ 253143 h 8030691"/>
              <a:gd name="connsiteX32" fmla="*/ 3800705 w 6858001"/>
              <a:gd name="connsiteY32" fmla="*/ 252134 h 8030691"/>
              <a:gd name="connsiteX33" fmla="*/ 3946780 w 6858001"/>
              <a:gd name="connsiteY33" fmla="*/ 250117 h 8030691"/>
              <a:gd name="connsiteX34" fmla="*/ 4092856 w 6858001"/>
              <a:gd name="connsiteY34" fmla="*/ 248268 h 8030691"/>
              <a:gd name="connsiteX35" fmla="*/ 4240988 w 6858001"/>
              <a:gd name="connsiteY35" fmla="*/ 244234 h 8030691"/>
              <a:gd name="connsiteX36" fmla="*/ 4390492 w 6858001"/>
              <a:gd name="connsiteY36" fmla="*/ 240032 h 8030691"/>
              <a:gd name="connsiteX37" fmla="*/ 4539997 w 6858001"/>
              <a:gd name="connsiteY37" fmla="*/ 235157 h 8030691"/>
              <a:gd name="connsiteX38" fmla="*/ 4690873 w 6858001"/>
              <a:gd name="connsiteY38" fmla="*/ 228266 h 8030691"/>
              <a:gd name="connsiteX39" fmla="*/ 4843120 w 6858001"/>
              <a:gd name="connsiteY39" fmla="*/ 220029 h 8030691"/>
              <a:gd name="connsiteX40" fmla="*/ 4996054 w 6858001"/>
              <a:gd name="connsiteY40" fmla="*/ 212129 h 8030691"/>
              <a:gd name="connsiteX41" fmla="*/ 5148987 w 6858001"/>
              <a:gd name="connsiteY41" fmla="*/ 202044 h 8030691"/>
              <a:gd name="connsiteX42" fmla="*/ 5303978 w 6858001"/>
              <a:gd name="connsiteY42" fmla="*/ 189941 h 8030691"/>
              <a:gd name="connsiteX43" fmla="*/ 5456911 w 6858001"/>
              <a:gd name="connsiteY43" fmla="*/ 177839 h 8030691"/>
              <a:gd name="connsiteX44" fmla="*/ 5612588 w 6858001"/>
              <a:gd name="connsiteY44" fmla="*/ 163887 h 8030691"/>
              <a:gd name="connsiteX45" fmla="*/ 5768950 w 6858001"/>
              <a:gd name="connsiteY45" fmla="*/ 148591 h 8030691"/>
              <a:gd name="connsiteX46" fmla="*/ 5923255 w 6858001"/>
              <a:gd name="connsiteY46" fmla="*/ 132455 h 8030691"/>
              <a:gd name="connsiteX47" fmla="*/ 6079618 w 6858001"/>
              <a:gd name="connsiteY47" fmla="*/ 113629 h 8030691"/>
              <a:gd name="connsiteX48" fmla="*/ 6235294 w 6858001"/>
              <a:gd name="connsiteY48" fmla="*/ 93458 h 8030691"/>
              <a:gd name="connsiteX49" fmla="*/ 6391657 w 6858001"/>
              <a:gd name="connsiteY49" fmla="*/ 73455 h 8030691"/>
              <a:gd name="connsiteX50" fmla="*/ 6547333 w 6858001"/>
              <a:gd name="connsiteY50" fmla="*/ 50091 h 8030691"/>
              <a:gd name="connsiteX51" fmla="*/ 6702324 w 6858001"/>
              <a:gd name="connsiteY51" fmla="*/ 26222 h 8030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8030691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8030691"/>
                </a:lnTo>
                <a:lnTo>
                  <a:pt x="0" y="8030690"/>
                </a:lnTo>
                <a:lnTo>
                  <a:pt x="0" y="477747"/>
                </a:lnTo>
                <a:lnTo>
                  <a:pt x="1" y="477747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4"/>
                </a:lnTo>
                <a:lnTo>
                  <a:pt x="470460" y="63370"/>
                </a:lnTo>
                <a:lnTo>
                  <a:pt x="605563" y="79507"/>
                </a:lnTo>
                <a:lnTo>
                  <a:pt x="757810" y="96484"/>
                </a:lnTo>
                <a:lnTo>
                  <a:pt x="923774" y="114469"/>
                </a:lnTo>
                <a:lnTo>
                  <a:pt x="1104139" y="132455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50"/>
                </a:lnTo>
                <a:lnTo>
                  <a:pt x="2187703" y="212969"/>
                </a:lnTo>
                <a:lnTo>
                  <a:pt x="2436649" y="226249"/>
                </a:lnTo>
                <a:lnTo>
                  <a:pt x="2564208" y="230955"/>
                </a:lnTo>
                <a:lnTo>
                  <a:pt x="2694509" y="236166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2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3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4B31EAA-7423-46F7-9B90-4AB2B09C35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8F15213-378F-E84E-9CA5-A8DF2BDA47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8831514"/>
              </p:ext>
            </p:extLst>
          </p:nvPr>
        </p:nvGraphicFramePr>
        <p:xfrm>
          <a:off x="5027612" y="2582287"/>
          <a:ext cx="6495848" cy="3176484"/>
        </p:xfrm>
        <a:graphic>
          <a:graphicData uri="http://schemas.openxmlformats.org/drawingml/2006/table">
            <a:tbl>
              <a:tblPr firstRow="1" firstCol="1" bandRow="1"/>
              <a:tblGrid>
                <a:gridCol w="3310672">
                  <a:extLst>
                    <a:ext uri="{9D8B030D-6E8A-4147-A177-3AD203B41FA5}">
                      <a16:colId xmlns:a16="http://schemas.microsoft.com/office/drawing/2014/main" val="2949928685"/>
                    </a:ext>
                  </a:extLst>
                </a:gridCol>
                <a:gridCol w="3185176">
                  <a:extLst>
                    <a:ext uri="{9D8B030D-6E8A-4147-A177-3AD203B41FA5}">
                      <a16:colId xmlns:a16="http://schemas.microsoft.com/office/drawing/2014/main" val="2444583191"/>
                    </a:ext>
                  </a:extLst>
                </a:gridCol>
              </a:tblGrid>
              <a:tr h="794121"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Level of outlier removal</a:t>
                      </a:r>
                      <a:endParaRPr lang="en-US" sz="35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2231" marR="132231" marT="18365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Correlation Coefficient</a:t>
                      </a:r>
                      <a:endParaRPr lang="en-US" sz="35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2231" marR="132231" marT="18365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81694193"/>
                  </a:ext>
                </a:extLst>
              </a:tr>
              <a:tr h="794121"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Level 0</a:t>
                      </a:r>
                      <a:endParaRPr lang="en-US" sz="35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2231" marR="132231" marT="18365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0.523</a:t>
                      </a:r>
                      <a:endParaRPr lang="en-US" sz="35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2231" marR="132231" marT="18365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9870484"/>
                  </a:ext>
                </a:extLst>
              </a:tr>
              <a:tr h="794121"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Level 1</a:t>
                      </a:r>
                      <a:endParaRPr lang="en-US" sz="35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2231" marR="132231" marT="1836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0.524</a:t>
                      </a:r>
                      <a:endParaRPr lang="en-US" sz="35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2231" marR="132231" marT="1836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8507195"/>
                  </a:ext>
                </a:extLst>
              </a:tr>
              <a:tr h="794121"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Level 2</a:t>
                      </a:r>
                      <a:endParaRPr lang="en-US" sz="35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2231" marR="132231" marT="1836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0.525</a:t>
                      </a:r>
                      <a:endParaRPr lang="en-US" sz="35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2231" marR="132231" marT="1836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1141198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957BA113-3AF1-2A4B-A5BE-C5FD8DF8C9ED}"/>
              </a:ext>
            </a:extLst>
          </p:cNvPr>
          <p:cNvSpPr/>
          <p:nvPr/>
        </p:nvSpPr>
        <p:spPr>
          <a:xfrm>
            <a:off x="5027612" y="1539478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Correlation Coefficient for Three Levels of Outlier Removals on Global Dataset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397655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8932BB-F730-C849-818B-9D13DE011D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1" y="629266"/>
            <a:ext cx="4166510" cy="1622321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Prediction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D58510-5D5E-7E4B-9207-2231F7542C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4166509" cy="3785419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10-fold cross validation was performed on the global data set</a:t>
            </a:r>
          </a:p>
          <a:p>
            <a:r>
              <a:rPr lang="en-US">
                <a:solidFill>
                  <a:srgbClr val="EBEBEB"/>
                </a:solidFill>
              </a:rPr>
              <a:t>Results are given in the table on the right</a:t>
            </a:r>
          </a:p>
        </p:txBody>
      </p:sp>
      <p:sp>
        <p:nvSpPr>
          <p:cNvPr id="22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126C04EF-6428-472D-B316-74A19385B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3992" y="0"/>
            <a:ext cx="609842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6" name="Freeform 5">
            <a:extLst>
              <a:ext uri="{FF2B5EF4-FFF2-40B4-BE49-F238E27FC236}">
                <a16:creationId xmlns:a16="http://schemas.microsoft.com/office/drawing/2014/main" id="{AE50896D-AACB-4C0A-855D-ECEFB4A0D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245057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EAB6EA0-C2B5-B34A-A369-A19A5DFC42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0262320"/>
              </p:ext>
            </p:extLst>
          </p:nvPr>
        </p:nvGraphicFramePr>
        <p:xfrm>
          <a:off x="6093992" y="1944947"/>
          <a:ext cx="5449889" cy="4731696"/>
        </p:xfrm>
        <a:graphic>
          <a:graphicData uri="http://schemas.openxmlformats.org/drawingml/2006/table">
            <a:tbl>
              <a:tblPr firstRow="1" firstCol="1" bandRow="1"/>
              <a:tblGrid>
                <a:gridCol w="1739704">
                  <a:extLst>
                    <a:ext uri="{9D8B030D-6E8A-4147-A177-3AD203B41FA5}">
                      <a16:colId xmlns:a16="http://schemas.microsoft.com/office/drawing/2014/main" val="4229018680"/>
                    </a:ext>
                  </a:extLst>
                </a:gridCol>
                <a:gridCol w="1739704">
                  <a:extLst>
                    <a:ext uri="{9D8B030D-6E8A-4147-A177-3AD203B41FA5}">
                      <a16:colId xmlns:a16="http://schemas.microsoft.com/office/drawing/2014/main" val="2253064715"/>
                    </a:ext>
                  </a:extLst>
                </a:gridCol>
                <a:gridCol w="1970481">
                  <a:extLst>
                    <a:ext uri="{9D8B030D-6E8A-4147-A177-3AD203B41FA5}">
                      <a16:colId xmlns:a16="http://schemas.microsoft.com/office/drawing/2014/main" val="541531930"/>
                    </a:ext>
                  </a:extLst>
                </a:gridCol>
              </a:tblGrid>
              <a:tr h="394308"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Fold</a:t>
                      </a:r>
                      <a:endParaRPr lang="en-US" sz="2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6944" marR="136944" marT="1902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Accuracy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6944" marR="136944" marT="1902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MSE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6944" marR="136944" marT="1902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1268852"/>
                  </a:ext>
                </a:extLst>
              </a:tr>
              <a:tr h="394308"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6944" marR="136944" marT="1902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63.25</a:t>
                      </a:r>
                      <a:endParaRPr lang="en-US" sz="2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6944" marR="136944" marT="1902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0.19322216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6944" marR="136944" marT="1902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9132154"/>
                  </a:ext>
                </a:extLst>
              </a:tr>
              <a:tr h="394308"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6944" marR="136944" marT="1902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56.85</a:t>
                      </a:r>
                      <a:endParaRPr lang="en-US" sz="2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6944" marR="136944" marT="1902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0.20835374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6944" marR="136944" marT="1902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52011400"/>
                  </a:ext>
                </a:extLst>
              </a:tr>
              <a:tr h="394308"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6944" marR="136944" marT="1902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59.23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6944" marR="136944" marT="1902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0.20811646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6944" marR="136944" marT="1902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048673"/>
                  </a:ext>
                </a:extLst>
              </a:tr>
              <a:tr h="394308"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6944" marR="136944" marT="1902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55.94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6944" marR="136944" marT="1902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0.21453015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6944" marR="136944" marT="1902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73276769"/>
                  </a:ext>
                </a:extLst>
              </a:tr>
              <a:tr h="394308"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6944" marR="136944" marT="1902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63.07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6944" marR="136944" marT="1902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0.19367864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6944" marR="136944" marT="1902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7459160"/>
                  </a:ext>
                </a:extLst>
              </a:tr>
              <a:tr h="394308"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6944" marR="136944" marT="1902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59.41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6944" marR="136944" marT="1902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0.20107433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6944" marR="136944" marT="1902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6793940"/>
                  </a:ext>
                </a:extLst>
              </a:tr>
              <a:tr h="394308"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6944" marR="136944" marT="1902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58.68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6944" marR="136944" marT="1902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0.20458908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6944" marR="136944" marT="1902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9557670"/>
                  </a:ext>
                </a:extLst>
              </a:tr>
              <a:tr h="394308"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6944" marR="136944" marT="1902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60.51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6944" marR="136944" marT="1902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0.2005876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6944" marR="136944" marT="1902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742349"/>
                  </a:ext>
                </a:extLst>
              </a:tr>
              <a:tr h="394308"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6944" marR="136944" marT="1902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60.14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6944" marR="136944" marT="1902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0.20600364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6944" marR="136944" marT="1902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103283"/>
                  </a:ext>
                </a:extLst>
              </a:tr>
              <a:tr h="394308"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lang="en-US" sz="2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6944" marR="136944" marT="1902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59.04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6944" marR="136944" marT="1902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0.20545753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6944" marR="136944" marT="1902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43360869"/>
                  </a:ext>
                </a:extLst>
              </a:tr>
              <a:tr h="394308"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Average</a:t>
                      </a:r>
                      <a:endParaRPr lang="en-US" sz="2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6944" marR="136944" marT="1902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59.61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6944" marR="136944" marT="1902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0.20356133</a:t>
                      </a:r>
                      <a:endParaRPr lang="en-US" sz="2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6944" marR="136944" marT="1902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4573722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0526D6C2-91DC-9845-8CF3-FB8AE74983E0}"/>
              </a:ext>
            </a:extLst>
          </p:cNvPr>
          <p:cNvSpPr/>
          <p:nvPr/>
        </p:nvSpPr>
        <p:spPr>
          <a:xfrm>
            <a:off x="5999908" y="1208489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Results of 10-fold Cross Validation of SVR on Global Dataset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68131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F3FC718-FDE3-4EF7-921E-A5F374EAF8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C1C07D-316F-CD41-B7D6-23500D1636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855" y="1447799"/>
            <a:ext cx="3108626" cy="1444752"/>
          </a:xfrm>
        </p:spPr>
        <p:txBody>
          <a:bodyPr anchor="b">
            <a:normAutofit/>
          </a:bodyPr>
          <a:lstStyle/>
          <a:p>
            <a:r>
              <a:rPr lang="en-US" sz="3200">
                <a:solidFill>
                  <a:srgbClr val="EBEBEB"/>
                </a:solidFill>
              </a:rPr>
              <a:t>Prediction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400A39-A85B-0844-B152-7599EB0979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855" y="3072385"/>
            <a:ext cx="3108057" cy="2947415"/>
          </a:xfrm>
        </p:spPr>
        <p:txBody>
          <a:bodyPr>
            <a:normAutofit/>
          </a:bodyPr>
          <a:lstStyle/>
          <a:p>
            <a:r>
              <a:rPr lang="en-US" sz="1400" dirty="0">
                <a:solidFill>
                  <a:srgbClr val="FFFFFF"/>
                </a:solidFill>
              </a:rPr>
              <a:t>Prediction results without outlier removal</a:t>
            </a:r>
          </a:p>
          <a:p>
            <a:r>
              <a:rPr lang="en-US" sz="1400" dirty="0">
                <a:solidFill>
                  <a:srgbClr val="FFFFFF"/>
                </a:solidFill>
              </a:rPr>
              <a:t>Predictions results for all 76 districts using local models</a:t>
            </a:r>
          </a:p>
          <a:p>
            <a:pPr lvl="1"/>
            <a:r>
              <a:rPr lang="en-US" sz="1200" dirty="0">
                <a:solidFill>
                  <a:srgbClr val="FFFFFF"/>
                </a:solidFill>
              </a:rPr>
              <a:t>SVR, LS, KNN and micro-ensemble</a:t>
            </a:r>
          </a:p>
          <a:p>
            <a:pPr lvl="1"/>
            <a:endParaRPr lang="en-US" sz="1200" dirty="0">
              <a:solidFill>
                <a:srgbClr val="FFFFFF"/>
              </a:solidFill>
            </a:endParaRPr>
          </a:p>
          <a:p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FAA0F719-3DC8-4F08-AD8F-5A845658CB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7DCB61BE-FA0F-4EFB-BE0E-268BAD8E30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4747655" y="-586345"/>
            <a:ext cx="6858001" cy="8030691"/>
          </a:xfrm>
          <a:custGeom>
            <a:avLst/>
            <a:gdLst>
              <a:gd name="connsiteX0" fmla="*/ 6858001 w 6858001"/>
              <a:gd name="connsiteY0" fmla="*/ 1177 h 8030691"/>
              <a:gd name="connsiteX1" fmla="*/ 6858001 w 6858001"/>
              <a:gd name="connsiteY1" fmla="*/ 1344715 h 8030691"/>
              <a:gd name="connsiteX2" fmla="*/ 6858000 w 6858001"/>
              <a:gd name="connsiteY2" fmla="*/ 1344715 h 8030691"/>
              <a:gd name="connsiteX3" fmla="*/ 6858000 w 6858001"/>
              <a:gd name="connsiteY3" fmla="*/ 8030691 h 8030691"/>
              <a:gd name="connsiteX4" fmla="*/ 0 w 6858001"/>
              <a:gd name="connsiteY4" fmla="*/ 8030690 h 8030691"/>
              <a:gd name="connsiteX5" fmla="*/ 0 w 6858001"/>
              <a:gd name="connsiteY5" fmla="*/ 477747 h 8030691"/>
              <a:gd name="connsiteX6" fmla="*/ 1 w 6858001"/>
              <a:gd name="connsiteY6" fmla="*/ 477747 h 8030691"/>
              <a:gd name="connsiteX7" fmla="*/ 1 w 6858001"/>
              <a:gd name="connsiteY7" fmla="*/ 0 h 8030691"/>
              <a:gd name="connsiteX8" fmla="*/ 40463 w 6858001"/>
              <a:gd name="connsiteY8" fmla="*/ 5883 h 8030691"/>
              <a:gd name="connsiteX9" fmla="*/ 159107 w 6858001"/>
              <a:gd name="connsiteY9" fmla="*/ 23196 h 8030691"/>
              <a:gd name="connsiteX10" fmla="*/ 245518 w 6858001"/>
              <a:gd name="connsiteY10" fmla="*/ 35299 h 8030691"/>
              <a:gd name="connsiteX11" fmla="*/ 348388 w 6858001"/>
              <a:gd name="connsiteY11" fmla="*/ 48074 h 8030691"/>
              <a:gd name="connsiteX12" fmla="*/ 470460 w 6858001"/>
              <a:gd name="connsiteY12" fmla="*/ 63370 h 8030691"/>
              <a:gd name="connsiteX13" fmla="*/ 605563 w 6858001"/>
              <a:gd name="connsiteY13" fmla="*/ 79507 h 8030691"/>
              <a:gd name="connsiteX14" fmla="*/ 757810 w 6858001"/>
              <a:gd name="connsiteY14" fmla="*/ 96484 h 8030691"/>
              <a:gd name="connsiteX15" fmla="*/ 923774 w 6858001"/>
              <a:gd name="connsiteY15" fmla="*/ 114469 h 8030691"/>
              <a:gd name="connsiteX16" fmla="*/ 1104139 w 6858001"/>
              <a:gd name="connsiteY16" fmla="*/ 132455 h 8030691"/>
              <a:gd name="connsiteX17" fmla="*/ 1296163 w 6858001"/>
              <a:gd name="connsiteY17" fmla="*/ 150776 h 8030691"/>
              <a:gd name="connsiteX18" fmla="*/ 1503275 w 6858001"/>
              <a:gd name="connsiteY18" fmla="*/ 167753 h 8030691"/>
              <a:gd name="connsiteX19" fmla="*/ 1719988 w 6858001"/>
              <a:gd name="connsiteY19" fmla="*/ 184058 h 8030691"/>
              <a:gd name="connsiteX20" fmla="*/ 1949045 w 6858001"/>
              <a:gd name="connsiteY20" fmla="*/ 198850 h 8030691"/>
              <a:gd name="connsiteX21" fmla="*/ 2187703 w 6858001"/>
              <a:gd name="connsiteY21" fmla="*/ 212969 h 8030691"/>
              <a:gd name="connsiteX22" fmla="*/ 2436649 w 6858001"/>
              <a:gd name="connsiteY22" fmla="*/ 226249 h 8030691"/>
              <a:gd name="connsiteX23" fmla="*/ 2564208 w 6858001"/>
              <a:gd name="connsiteY23" fmla="*/ 230955 h 8030691"/>
              <a:gd name="connsiteX24" fmla="*/ 2694509 w 6858001"/>
              <a:gd name="connsiteY24" fmla="*/ 236166 h 8030691"/>
              <a:gd name="connsiteX25" fmla="*/ 2826869 w 6858001"/>
              <a:gd name="connsiteY25" fmla="*/ 241040 h 8030691"/>
              <a:gd name="connsiteX26" fmla="*/ 2959914 w 6858001"/>
              <a:gd name="connsiteY26" fmla="*/ 244234 h 8030691"/>
              <a:gd name="connsiteX27" fmla="*/ 3095702 w 6858001"/>
              <a:gd name="connsiteY27" fmla="*/ 247092 h 8030691"/>
              <a:gd name="connsiteX28" fmla="*/ 3232862 w 6858001"/>
              <a:gd name="connsiteY28" fmla="*/ 250117 h 8030691"/>
              <a:gd name="connsiteX29" fmla="*/ 3372766 w 6858001"/>
              <a:gd name="connsiteY29" fmla="*/ 252134 h 8030691"/>
              <a:gd name="connsiteX30" fmla="*/ 3514040 w 6858001"/>
              <a:gd name="connsiteY30" fmla="*/ 252134 h 8030691"/>
              <a:gd name="connsiteX31" fmla="*/ 3656686 w 6858001"/>
              <a:gd name="connsiteY31" fmla="*/ 253143 h 8030691"/>
              <a:gd name="connsiteX32" fmla="*/ 3800705 w 6858001"/>
              <a:gd name="connsiteY32" fmla="*/ 252134 h 8030691"/>
              <a:gd name="connsiteX33" fmla="*/ 3946780 w 6858001"/>
              <a:gd name="connsiteY33" fmla="*/ 250117 h 8030691"/>
              <a:gd name="connsiteX34" fmla="*/ 4092856 w 6858001"/>
              <a:gd name="connsiteY34" fmla="*/ 248268 h 8030691"/>
              <a:gd name="connsiteX35" fmla="*/ 4240988 w 6858001"/>
              <a:gd name="connsiteY35" fmla="*/ 244234 h 8030691"/>
              <a:gd name="connsiteX36" fmla="*/ 4390492 w 6858001"/>
              <a:gd name="connsiteY36" fmla="*/ 240032 h 8030691"/>
              <a:gd name="connsiteX37" fmla="*/ 4539997 w 6858001"/>
              <a:gd name="connsiteY37" fmla="*/ 235157 h 8030691"/>
              <a:gd name="connsiteX38" fmla="*/ 4690873 w 6858001"/>
              <a:gd name="connsiteY38" fmla="*/ 228266 h 8030691"/>
              <a:gd name="connsiteX39" fmla="*/ 4843120 w 6858001"/>
              <a:gd name="connsiteY39" fmla="*/ 220029 h 8030691"/>
              <a:gd name="connsiteX40" fmla="*/ 4996054 w 6858001"/>
              <a:gd name="connsiteY40" fmla="*/ 212129 h 8030691"/>
              <a:gd name="connsiteX41" fmla="*/ 5148987 w 6858001"/>
              <a:gd name="connsiteY41" fmla="*/ 202044 h 8030691"/>
              <a:gd name="connsiteX42" fmla="*/ 5303978 w 6858001"/>
              <a:gd name="connsiteY42" fmla="*/ 189941 h 8030691"/>
              <a:gd name="connsiteX43" fmla="*/ 5456911 w 6858001"/>
              <a:gd name="connsiteY43" fmla="*/ 177839 h 8030691"/>
              <a:gd name="connsiteX44" fmla="*/ 5612588 w 6858001"/>
              <a:gd name="connsiteY44" fmla="*/ 163887 h 8030691"/>
              <a:gd name="connsiteX45" fmla="*/ 5768950 w 6858001"/>
              <a:gd name="connsiteY45" fmla="*/ 148591 h 8030691"/>
              <a:gd name="connsiteX46" fmla="*/ 5923255 w 6858001"/>
              <a:gd name="connsiteY46" fmla="*/ 132455 h 8030691"/>
              <a:gd name="connsiteX47" fmla="*/ 6079618 w 6858001"/>
              <a:gd name="connsiteY47" fmla="*/ 113629 h 8030691"/>
              <a:gd name="connsiteX48" fmla="*/ 6235294 w 6858001"/>
              <a:gd name="connsiteY48" fmla="*/ 93458 h 8030691"/>
              <a:gd name="connsiteX49" fmla="*/ 6391657 w 6858001"/>
              <a:gd name="connsiteY49" fmla="*/ 73455 h 8030691"/>
              <a:gd name="connsiteX50" fmla="*/ 6547333 w 6858001"/>
              <a:gd name="connsiteY50" fmla="*/ 50091 h 8030691"/>
              <a:gd name="connsiteX51" fmla="*/ 6702324 w 6858001"/>
              <a:gd name="connsiteY51" fmla="*/ 26222 h 8030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8030691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8030691"/>
                </a:lnTo>
                <a:lnTo>
                  <a:pt x="0" y="8030690"/>
                </a:lnTo>
                <a:lnTo>
                  <a:pt x="0" y="477747"/>
                </a:lnTo>
                <a:lnTo>
                  <a:pt x="1" y="477747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4"/>
                </a:lnTo>
                <a:lnTo>
                  <a:pt x="470460" y="63370"/>
                </a:lnTo>
                <a:lnTo>
                  <a:pt x="605563" y="79507"/>
                </a:lnTo>
                <a:lnTo>
                  <a:pt x="757810" y="96484"/>
                </a:lnTo>
                <a:lnTo>
                  <a:pt x="923774" y="114469"/>
                </a:lnTo>
                <a:lnTo>
                  <a:pt x="1104139" y="132455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50"/>
                </a:lnTo>
                <a:lnTo>
                  <a:pt x="2187703" y="212969"/>
                </a:lnTo>
                <a:lnTo>
                  <a:pt x="2436649" y="226249"/>
                </a:lnTo>
                <a:lnTo>
                  <a:pt x="2564208" y="230955"/>
                </a:lnTo>
                <a:lnTo>
                  <a:pt x="2694509" y="236166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2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3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4B31EAA-7423-46F7-9B90-4AB2B09C35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F429E0F-680A-BD41-A17C-B63BBFDA5F9A}"/>
              </a:ext>
            </a:extLst>
          </p:cNvPr>
          <p:cNvSpPr/>
          <p:nvPr/>
        </p:nvSpPr>
        <p:spPr>
          <a:xfrm>
            <a:off x="5811007" y="6005878"/>
            <a:ext cx="47312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model performance without outlier removal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097C8BB-74E1-524D-9C5E-F5C6D31264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1754" y="1143000"/>
            <a:ext cx="7289800" cy="492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5098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F3FC718-FDE3-4EF7-921E-A5F374EAF8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13AF5B-7D09-3D44-B6AB-3F2B3A46E4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855" y="1447799"/>
            <a:ext cx="3108626" cy="1444752"/>
          </a:xfrm>
        </p:spPr>
        <p:txBody>
          <a:bodyPr anchor="b">
            <a:normAutofit/>
          </a:bodyPr>
          <a:lstStyle/>
          <a:p>
            <a:r>
              <a:rPr lang="en-US" sz="3200">
                <a:solidFill>
                  <a:srgbClr val="EBEBEB"/>
                </a:solidFill>
              </a:rPr>
              <a:t>Prediction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761CEB-9C75-C24B-AED5-FDB41D1876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855" y="3072385"/>
            <a:ext cx="3108057" cy="2947415"/>
          </a:xfrm>
        </p:spPr>
        <p:txBody>
          <a:bodyPr>
            <a:normAutofit/>
          </a:bodyPr>
          <a:lstStyle/>
          <a:p>
            <a:r>
              <a:rPr lang="en-US" sz="1400" dirty="0">
                <a:solidFill>
                  <a:srgbClr val="FFFFFF"/>
                </a:solidFill>
              </a:rPr>
              <a:t>Prediction results with outlier removal</a:t>
            </a:r>
          </a:p>
          <a:p>
            <a:pPr lvl="1"/>
            <a:r>
              <a:rPr lang="en-US" sz="1400" dirty="0">
                <a:solidFill>
                  <a:srgbClr val="FFFFFF"/>
                </a:solidFill>
              </a:rPr>
              <a:t>Performance for level 1 outlier removal</a:t>
            </a:r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FAA0F719-3DC8-4F08-AD8F-5A845658CB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7DCB61BE-FA0F-4EFB-BE0E-268BAD8E30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4747655" y="-586345"/>
            <a:ext cx="6858001" cy="8030691"/>
          </a:xfrm>
          <a:custGeom>
            <a:avLst/>
            <a:gdLst>
              <a:gd name="connsiteX0" fmla="*/ 6858001 w 6858001"/>
              <a:gd name="connsiteY0" fmla="*/ 1177 h 8030691"/>
              <a:gd name="connsiteX1" fmla="*/ 6858001 w 6858001"/>
              <a:gd name="connsiteY1" fmla="*/ 1344715 h 8030691"/>
              <a:gd name="connsiteX2" fmla="*/ 6858000 w 6858001"/>
              <a:gd name="connsiteY2" fmla="*/ 1344715 h 8030691"/>
              <a:gd name="connsiteX3" fmla="*/ 6858000 w 6858001"/>
              <a:gd name="connsiteY3" fmla="*/ 8030691 h 8030691"/>
              <a:gd name="connsiteX4" fmla="*/ 0 w 6858001"/>
              <a:gd name="connsiteY4" fmla="*/ 8030690 h 8030691"/>
              <a:gd name="connsiteX5" fmla="*/ 0 w 6858001"/>
              <a:gd name="connsiteY5" fmla="*/ 477747 h 8030691"/>
              <a:gd name="connsiteX6" fmla="*/ 1 w 6858001"/>
              <a:gd name="connsiteY6" fmla="*/ 477747 h 8030691"/>
              <a:gd name="connsiteX7" fmla="*/ 1 w 6858001"/>
              <a:gd name="connsiteY7" fmla="*/ 0 h 8030691"/>
              <a:gd name="connsiteX8" fmla="*/ 40463 w 6858001"/>
              <a:gd name="connsiteY8" fmla="*/ 5883 h 8030691"/>
              <a:gd name="connsiteX9" fmla="*/ 159107 w 6858001"/>
              <a:gd name="connsiteY9" fmla="*/ 23196 h 8030691"/>
              <a:gd name="connsiteX10" fmla="*/ 245518 w 6858001"/>
              <a:gd name="connsiteY10" fmla="*/ 35299 h 8030691"/>
              <a:gd name="connsiteX11" fmla="*/ 348388 w 6858001"/>
              <a:gd name="connsiteY11" fmla="*/ 48074 h 8030691"/>
              <a:gd name="connsiteX12" fmla="*/ 470460 w 6858001"/>
              <a:gd name="connsiteY12" fmla="*/ 63370 h 8030691"/>
              <a:gd name="connsiteX13" fmla="*/ 605563 w 6858001"/>
              <a:gd name="connsiteY13" fmla="*/ 79507 h 8030691"/>
              <a:gd name="connsiteX14" fmla="*/ 757810 w 6858001"/>
              <a:gd name="connsiteY14" fmla="*/ 96484 h 8030691"/>
              <a:gd name="connsiteX15" fmla="*/ 923774 w 6858001"/>
              <a:gd name="connsiteY15" fmla="*/ 114469 h 8030691"/>
              <a:gd name="connsiteX16" fmla="*/ 1104139 w 6858001"/>
              <a:gd name="connsiteY16" fmla="*/ 132455 h 8030691"/>
              <a:gd name="connsiteX17" fmla="*/ 1296163 w 6858001"/>
              <a:gd name="connsiteY17" fmla="*/ 150776 h 8030691"/>
              <a:gd name="connsiteX18" fmla="*/ 1503275 w 6858001"/>
              <a:gd name="connsiteY18" fmla="*/ 167753 h 8030691"/>
              <a:gd name="connsiteX19" fmla="*/ 1719988 w 6858001"/>
              <a:gd name="connsiteY19" fmla="*/ 184058 h 8030691"/>
              <a:gd name="connsiteX20" fmla="*/ 1949045 w 6858001"/>
              <a:gd name="connsiteY20" fmla="*/ 198850 h 8030691"/>
              <a:gd name="connsiteX21" fmla="*/ 2187703 w 6858001"/>
              <a:gd name="connsiteY21" fmla="*/ 212969 h 8030691"/>
              <a:gd name="connsiteX22" fmla="*/ 2436649 w 6858001"/>
              <a:gd name="connsiteY22" fmla="*/ 226249 h 8030691"/>
              <a:gd name="connsiteX23" fmla="*/ 2564208 w 6858001"/>
              <a:gd name="connsiteY23" fmla="*/ 230955 h 8030691"/>
              <a:gd name="connsiteX24" fmla="*/ 2694509 w 6858001"/>
              <a:gd name="connsiteY24" fmla="*/ 236166 h 8030691"/>
              <a:gd name="connsiteX25" fmla="*/ 2826869 w 6858001"/>
              <a:gd name="connsiteY25" fmla="*/ 241040 h 8030691"/>
              <a:gd name="connsiteX26" fmla="*/ 2959914 w 6858001"/>
              <a:gd name="connsiteY26" fmla="*/ 244234 h 8030691"/>
              <a:gd name="connsiteX27" fmla="*/ 3095702 w 6858001"/>
              <a:gd name="connsiteY27" fmla="*/ 247092 h 8030691"/>
              <a:gd name="connsiteX28" fmla="*/ 3232862 w 6858001"/>
              <a:gd name="connsiteY28" fmla="*/ 250117 h 8030691"/>
              <a:gd name="connsiteX29" fmla="*/ 3372766 w 6858001"/>
              <a:gd name="connsiteY29" fmla="*/ 252134 h 8030691"/>
              <a:gd name="connsiteX30" fmla="*/ 3514040 w 6858001"/>
              <a:gd name="connsiteY30" fmla="*/ 252134 h 8030691"/>
              <a:gd name="connsiteX31" fmla="*/ 3656686 w 6858001"/>
              <a:gd name="connsiteY31" fmla="*/ 253143 h 8030691"/>
              <a:gd name="connsiteX32" fmla="*/ 3800705 w 6858001"/>
              <a:gd name="connsiteY32" fmla="*/ 252134 h 8030691"/>
              <a:gd name="connsiteX33" fmla="*/ 3946780 w 6858001"/>
              <a:gd name="connsiteY33" fmla="*/ 250117 h 8030691"/>
              <a:gd name="connsiteX34" fmla="*/ 4092856 w 6858001"/>
              <a:gd name="connsiteY34" fmla="*/ 248268 h 8030691"/>
              <a:gd name="connsiteX35" fmla="*/ 4240988 w 6858001"/>
              <a:gd name="connsiteY35" fmla="*/ 244234 h 8030691"/>
              <a:gd name="connsiteX36" fmla="*/ 4390492 w 6858001"/>
              <a:gd name="connsiteY36" fmla="*/ 240032 h 8030691"/>
              <a:gd name="connsiteX37" fmla="*/ 4539997 w 6858001"/>
              <a:gd name="connsiteY37" fmla="*/ 235157 h 8030691"/>
              <a:gd name="connsiteX38" fmla="*/ 4690873 w 6858001"/>
              <a:gd name="connsiteY38" fmla="*/ 228266 h 8030691"/>
              <a:gd name="connsiteX39" fmla="*/ 4843120 w 6858001"/>
              <a:gd name="connsiteY39" fmla="*/ 220029 h 8030691"/>
              <a:gd name="connsiteX40" fmla="*/ 4996054 w 6858001"/>
              <a:gd name="connsiteY40" fmla="*/ 212129 h 8030691"/>
              <a:gd name="connsiteX41" fmla="*/ 5148987 w 6858001"/>
              <a:gd name="connsiteY41" fmla="*/ 202044 h 8030691"/>
              <a:gd name="connsiteX42" fmla="*/ 5303978 w 6858001"/>
              <a:gd name="connsiteY42" fmla="*/ 189941 h 8030691"/>
              <a:gd name="connsiteX43" fmla="*/ 5456911 w 6858001"/>
              <a:gd name="connsiteY43" fmla="*/ 177839 h 8030691"/>
              <a:gd name="connsiteX44" fmla="*/ 5612588 w 6858001"/>
              <a:gd name="connsiteY44" fmla="*/ 163887 h 8030691"/>
              <a:gd name="connsiteX45" fmla="*/ 5768950 w 6858001"/>
              <a:gd name="connsiteY45" fmla="*/ 148591 h 8030691"/>
              <a:gd name="connsiteX46" fmla="*/ 5923255 w 6858001"/>
              <a:gd name="connsiteY46" fmla="*/ 132455 h 8030691"/>
              <a:gd name="connsiteX47" fmla="*/ 6079618 w 6858001"/>
              <a:gd name="connsiteY47" fmla="*/ 113629 h 8030691"/>
              <a:gd name="connsiteX48" fmla="*/ 6235294 w 6858001"/>
              <a:gd name="connsiteY48" fmla="*/ 93458 h 8030691"/>
              <a:gd name="connsiteX49" fmla="*/ 6391657 w 6858001"/>
              <a:gd name="connsiteY49" fmla="*/ 73455 h 8030691"/>
              <a:gd name="connsiteX50" fmla="*/ 6547333 w 6858001"/>
              <a:gd name="connsiteY50" fmla="*/ 50091 h 8030691"/>
              <a:gd name="connsiteX51" fmla="*/ 6702324 w 6858001"/>
              <a:gd name="connsiteY51" fmla="*/ 26222 h 8030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8030691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8030691"/>
                </a:lnTo>
                <a:lnTo>
                  <a:pt x="0" y="8030690"/>
                </a:lnTo>
                <a:lnTo>
                  <a:pt x="0" y="477747"/>
                </a:lnTo>
                <a:lnTo>
                  <a:pt x="1" y="477747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4"/>
                </a:lnTo>
                <a:lnTo>
                  <a:pt x="470460" y="63370"/>
                </a:lnTo>
                <a:lnTo>
                  <a:pt x="605563" y="79507"/>
                </a:lnTo>
                <a:lnTo>
                  <a:pt x="757810" y="96484"/>
                </a:lnTo>
                <a:lnTo>
                  <a:pt x="923774" y="114469"/>
                </a:lnTo>
                <a:lnTo>
                  <a:pt x="1104139" y="132455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50"/>
                </a:lnTo>
                <a:lnTo>
                  <a:pt x="2187703" y="212969"/>
                </a:lnTo>
                <a:lnTo>
                  <a:pt x="2436649" y="226249"/>
                </a:lnTo>
                <a:lnTo>
                  <a:pt x="2564208" y="230955"/>
                </a:lnTo>
                <a:lnTo>
                  <a:pt x="2694509" y="236166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2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3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4B31EAA-7423-46F7-9B90-4AB2B09C35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B009769-3DEE-2640-B839-E7AB8995452D}"/>
              </a:ext>
            </a:extLst>
          </p:cNvPr>
          <p:cNvSpPr/>
          <p:nvPr/>
        </p:nvSpPr>
        <p:spPr>
          <a:xfrm>
            <a:off x="6005171" y="6069568"/>
            <a:ext cx="51767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model performance with level1 outlier removal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D8B07D5-4A6A-004E-98E4-D68397F818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7305" y="1143000"/>
            <a:ext cx="7378700" cy="485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467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F3FC718-FDE3-4EF7-921E-A5F374EAF8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302E54-0600-4649-9DB4-122FA598D6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855" y="1447799"/>
            <a:ext cx="3108626" cy="1444752"/>
          </a:xfrm>
        </p:spPr>
        <p:txBody>
          <a:bodyPr anchor="b">
            <a:normAutofit/>
          </a:bodyPr>
          <a:lstStyle/>
          <a:p>
            <a:r>
              <a:rPr lang="en-US" sz="3200">
                <a:solidFill>
                  <a:srgbClr val="EBEBEB"/>
                </a:solidFill>
              </a:rPr>
              <a:t>Prediction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C80357-4FCE-C84C-BB89-ABFBB4C05C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855" y="3072385"/>
            <a:ext cx="3108057" cy="2947415"/>
          </a:xfrm>
        </p:spPr>
        <p:txBody>
          <a:bodyPr>
            <a:normAutofit/>
          </a:bodyPr>
          <a:lstStyle/>
          <a:p>
            <a:r>
              <a:rPr lang="en-US" sz="1400" dirty="0">
                <a:solidFill>
                  <a:srgbClr val="FFFFFF"/>
                </a:solidFill>
              </a:rPr>
              <a:t>Prediction results with outlier removal</a:t>
            </a:r>
          </a:p>
          <a:p>
            <a:pPr lvl="1"/>
            <a:r>
              <a:rPr lang="en-US" sz="1400" dirty="0">
                <a:solidFill>
                  <a:srgbClr val="FFFFFF"/>
                </a:solidFill>
              </a:rPr>
              <a:t>Performance for level 2 outlier removal</a:t>
            </a:r>
          </a:p>
          <a:p>
            <a:endParaRPr lang="en-US" sz="1400">
              <a:solidFill>
                <a:srgbClr val="FFFFFF"/>
              </a:solidFill>
            </a:endParaRPr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FAA0F719-3DC8-4F08-AD8F-5A845658CB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7DCB61BE-FA0F-4EFB-BE0E-268BAD8E30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4747655" y="-586345"/>
            <a:ext cx="6858001" cy="8030691"/>
          </a:xfrm>
          <a:custGeom>
            <a:avLst/>
            <a:gdLst>
              <a:gd name="connsiteX0" fmla="*/ 6858001 w 6858001"/>
              <a:gd name="connsiteY0" fmla="*/ 1177 h 8030691"/>
              <a:gd name="connsiteX1" fmla="*/ 6858001 w 6858001"/>
              <a:gd name="connsiteY1" fmla="*/ 1344715 h 8030691"/>
              <a:gd name="connsiteX2" fmla="*/ 6858000 w 6858001"/>
              <a:gd name="connsiteY2" fmla="*/ 1344715 h 8030691"/>
              <a:gd name="connsiteX3" fmla="*/ 6858000 w 6858001"/>
              <a:gd name="connsiteY3" fmla="*/ 8030691 h 8030691"/>
              <a:gd name="connsiteX4" fmla="*/ 0 w 6858001"/>
              <a:gd name="connsiteY4" fmla="*/ 8030690 h 8030691"/>
              <a:gd name="connsiteX5" fmla="*/ 0 w 6858001"/>
              <a:gd name="connsiteY5" fmla="*/ 477747 h 8030691"/>
              <a:gd name="connsiteX6" fmla="*/ 1 w 6858001"/>
              <a:gd name="connsiteY6" fmla="*/ 477747 h 8030691"/>
              <a:gd name="connsiteX7" fmla="*/ 1 w 6858001"/>
              <a:gd name="connsiteY7" fmla="*/ 0 h 8030691"/>
              <a:gd name="connsiteX8" fmla="*/ 40463 w 6858001"/>
              <a:gd name="connsiteY8" fmla="*/ 5883 h 8030691"/>
              <a:gd name="connsiteX9" fmla="*/ 159107 w 6858001"/>
              <a:gd name="connsiteY9" fmla="*/ 23196 h 8030691"/>
              <a:gd name="connsiteX10" fmla="*/ 245518 w 6858001"/>
              <a:gd name="connsiteY10" fmla="*/ 35299 h 8030691"/>
              <a:gd name="connsiteX11" fmla="*/ 348388 w 6858001"/>
              <a:gd name="connsiteY11" fmla="*/ 48074 h 8030691"/>
              <a:gd name="connsiteX12" fmla="*/ 470460 w 6858001"/>
              <a:gd name="connsiteY12" fmla="*/ 63370 h 8030691"/>
              <a:gd name="connsiteX13" fmla="*/ 605563 w 6858001"/>
              <a:gd name="connsiteY13" fmla="*/ 79507 h 8030691"/>
              <a:gd name="connsiteX14" fmla="*/ 757810 w 6858001"/>
              <a:gd name="connsiteY14" fmla="*/ 96484 h 8030691"/>
              <a:gd name="connsiteX15" fmla="*/ 923774 w 6858001"/>
              <a:gd name="connsiteY15" fmla="*/ 114469 h 8030691"/>
              <a:gd name="connsiteX16" fmla="*/ 1104139 w 6858001"/>
              <a:gd name="connsiteY16" fmla="*/ 132455 h 8030691"/>
              <a:gd name="connsiteX17" fmla="*/ 1296163 w 6858001"/>
              <a:gd name="connsiteY17" fmla="*/ 150776 h 8030691"/>
              <a:gd name="connsiteX18" fmla="*/ 1503275 w 6858001"/>
              <a:gd name="connsiteY18" fmla="*/ 167753 h 8030691"/>
              <a:gd name="connsiteX19" fmla="*/ 1719988 w 6858001"/>
              <a:gd name="connsiteY19" fmla="*/ 184058 h 8030691"/>
              <a:gd name="connsiteX20" fmla="*/ 1949045 w 6858001"/>
              <a:gd name="connsiteY20" fmla="*/ 198850 h 8030691"/>
              <a:gd name="connsiteX21" fmla="*/ 2187703 w 6858001"/>
              <a:gd name="connsiteY21" fmla="*/ 212969 h 8030691"/>
              <a:gd name="connsiteX22" fmla="*/ 2436649 w 6858001"/>
              <a:gd name="connsiteY22" fmla="*/ 226249 h 8030691"/>
              <a:gd name="connsiteX23" fmla="*/ 2564208 w 6858001"/>
              <a:gd name="connsiteY23" fmla="*/ 230955 h 8030691"/>
              <a:gd name="connsiteX24" fmla="*/ 2694509 w 6858001"/>
              <a:gd name="connsiteY24" fmla="*/ 236166 h 8030691"/>
              <a:gd name="connsiteX25" fmla="*/ 2826869 w 6858001"/>
              <a:gd name="connsiteY25" fmla="*/ 241040 h 8030691"/>
              <a:gd name="connsiteX26" fmla="*/ 2959914 w 6858001"/>
              <a:gd name="connsiteY26" fmla="*/ 244234 h 8030691"/>
              <a:gd name="connsiteX27" fmla="*/ 3095702 w 6858001"/>
              <a:gd name="connsiteY27" fmla="*/ 247092 h 8030691"/>
              <a:gd name="connsiteX28" fmla="*/ 3232862 w 6858001"/>
              <a:gd name="connsiteY28" fmla="*/ 250117 h 8030691"/>
              <a:gd name="connsiteX29" fmla="*/ 3372766 w 6858001"/>
              <a:gd name="connsiteY29" fmla="*/ 252134 h 8030691"/>
              <a:gd name="connsiteX30" fmla="*/ 3514040 w 6858001"/>
              <a:gd name="connsiteY30" fmla="*/ 252134 h 8030691"/>
              <a:gd name="connsiteX31" fmla="*/ 3656686 w 6858001"/>
              <a:gd name="connsiteY31" fmla="*/ 253143 h 8030691"/>
              <a:gd name="connsiteX32" fmla="*/ 3800705 w 6858001"/>
              <a:gd name="connsiteY32" fmla="*/ 252134 h 8030691"/>
              <a:gd name="connsiteX33" fmla="*/ 3946780 w 6858001"/>
              <a:gd name="connsiteY33" fmla="*/ 250117 h 8030691"/>
              <a:gd name="connsiteX34" fmla="*/ 4092856 w 6858001"/>
              <a:gd name="connsiteY34" fmla="*/ 248268 h 8030691"/>
              <a:gd name="connsiteX35" fmla="*/ 4240988 w 6858001"/>
              <a:gd name="connsiteY35" fmla="*/ 244234 h 8030691"/>
              <a:gd name="connsiteX36" fmla="*/ 4390492 w 6858001"/>
              <a:gd name="connsiteY36" fmla="*/ 240032 h 8030691"/>
              <a:gd name="connsiteX37" fmla="*/ 4539997 w 6858001"/>
              <a:gd name="connsiteY37" fmla="*/ 235157 h 8030691"/>
              <a:gd name="connsiteX38" fmla="*/ 4690873 w 6858001"/>
              <a:gd name="connsiteY38" fmla="*/ 228266 h 8030691"/>
              <a:gd name="connsiteX39" fmla="*/ 4843120 w 6858001"/>
              <a:gd name="connsiteY39" fmla="*/ 220029 h 8030691"/>
              <a:gd name="connsiteX40" fmla="*/ 4996054 w 6858001"/>
              <a:gd name="connsiteY40" fmla="*/ 212129 h 8030691"/>
              <a:gd name="connsiteX41" fmla="*/ 5148987 w 6858001"/>
              <a:gd name="connsiteY41" fmla="*/ 202044 h 8030691"/>
              <a:gd name="connsiteX42" fmla="*/ 5303978 w 6858001"/>
              <a:gd name="connsiteY42" fmla="*/ 189941 h 8030691"/>
              <a:gd name="connsiteX43" fmla="*/ 5456911 w 6858001"/>
              <a:gd name="connsiteY43" fmla="*/ 177839 h 8030691"/>
              <a:gd name="connsiteX44" fmla="*/ 5612588 w 6858001"/>
              <a:gd name="connsiteY44" fmla="*/ 163887 h 8030691"/>
              <a:gd name="connsiteX45" fmla="*/ 5768950 w 6858001"/>
              <a:gd name="connsiteY45" fmla="*/ 148591 h 8030691"/>
              <a:gd name="connsiteX46" fmla="*/ 5923255 w 6858001"/>
              <a:gd name="connsiteY46" fmla="*/ 132455 h 8030691"/>
              <a:gd name="connsiteX47" fmla="*/ 6079618 w 6858001"/>
              <a:gd name="connsiteY47" fmla="*/ 113629 h 8030691"/>
              <a:gd name="connsiteX48" fmla="*/ 6235294 w 6858001"/>
              <a:gd name="connsiteY48" fmla="*/ 93458 h 8030691"/>
              <a:gd name="connsiteX49" fmla="*/ 6391657 w 6858001"/>
              <a:gd name="connsiteY49" fmla="*/ 73455 h 8030691"/>
              <a:gd name="connsiteX50" fmla="*/ 6547333 w 6858001"/>
              <a:gd name="connsiteY50" fmla="*/ 50091 h 8030691"/>
              <a:gd name="connsiteX51" fmla="*/ 6702324 w 6858001"/>
              <a:gd name="connsiteY51" fmla="*/ 26222 h 8030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8030691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8030691"/>
                </a:lnTo>
                <a:lnTo>
                  <a:pt x="0" y="8030690"/>
                </a:lnTo>
                <a:lnTo>
                  <a:pt x="0" y="477747"/>
                </a:lnTo>
                <a:lnTo>
                  <a:pt x="1" y="477747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4"/>
                </a:lnTo>
                <a:lnTo>
                  <a:pt x="470460" y="63370"/>
                </a:lnTo>
                <a:lnTo>
                  <a:pt x="605563" y="79507"/>
                </a:lnTo>
                <a:lnTo>
                  <a:pt x="757810" y="96484"/>
                </a:lnTo>
                <a:lnTo>
                  <a:pt x="923774" y="114469"/>
                </a:lnTo>
                <a:lnTo>
                  <a:pt x="1104139" y="132455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50"/>
                </a:lnTo>
                <a:lnTo>
                  <a:pt x="2187703" y="212969"/>
                </a:lnTo>
                <a:lnTo>
                  <a:pt x="2436649" y="226249"/>
                </a:lnTo>
                <a:lnTo>
                  <a:pt x="2564208" y="230955"/>
                </a:lnTo>
                <a:lnTo>
                  <a:pt x="2694509" y="236166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2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3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4B31EAA-7423-46F7-9B90-4AB2B09C35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5DC0029-2A76-3B49-B354-9EF4B504B13E}"/>
              </a:ext>
            </a:extLst>
          </p:cNvPr>
          <p:cNvSpPr/>
          <p:nvPr/>
        </p:nvSpPr>
        <p:spPr>
          <a:xfrm>
            <a:off x="5745864" y="5917168"/>
            <a:ext cx="51767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model performance with level2 outlier removal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41A9AAF-A32C-8744-B83B-A13DCEC22D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5767" y="1143000"/>
            <a:ext cx="73914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2769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F3FC718-FDE3-4EF7-921E-A5F374EAF8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1CD37C-4083-404C-91F8-5AF98FFC5A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855" y="1447799"/>
            <a:ext cx="3108626" cy="1444752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200">
                <a:solidFill>
                  <a:srgbClr val="EBEBEB"/>
                </a:solidFill>
              </a:rPr>
              <a:t>Resource Allocation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F0A793-9656-6D44-AD1A-DBF464298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855" y="3072385"/>
            <a:ext cx="3108057" cy="2947415"/>
          </a:xfrm>
        </p:spPr>
        <p:txBody>
          <a:bodyPr>
            <a:normAutofit/>
          </a:bodyPr>
          <a:lstStyle/>
          <a:p>
            <a:r>
              <a:rPr lang="en-US" sz="1400">
                <a:solidFill>
                  <a:srgbClr val="FFFFFF"/>
                </a:solidFill>
              </a:rPr>
              <a:t>For trials with synthetic data were performed</a:t>
            </a:r>
          </a:p>
          <a:p>
            <a:pPr lvl="1"/>
            <a:r>
              <a:rPr lang="en-US" sz="1400">
                <a:solidFill>
                  <a:srgbClr val="FFFFFF"/>
                </a:solidFill>
              </a:rPr>
              <a:t>Data set arrangement is given in the table on the right</a:t>
            </a:r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FAA0F719-3DC8-4F08-AD8F-5A845658CB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7DCB61BE-FA0F-4EFB-BE0E-268BAD8E30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4747655" y="-586345"/>
            <a:ext cx="6858001" cy="8030691"/>
          </a:xfrm>
          <a:custGeom>
            <a:avLst/>
            <a:gdLst>
              <a:gd name="connsiteX0" fmla="*/ 6858001 w 6858001"/>
              <a:gd name="connsiteY0" fmla="*/ 1177 h 8030691"/>
              <a:gd name="connsiteX1" fmla="*/ 6858001 w 6858001"/>
              <a:gd name="connsiteY1" fmla="*/ 1344715 h 8030691"/>
              <a:gd name="connsiteX2" fmla="*/ 6858000 w 6858001"/>
              <a:gd name="connsiteY2" fmla="*/ 1344715 h 8030691"/>
              <a:gd name="connsiteX3" fmla="*/ 6858000 w 6858001"/>
              <a:gd name="connsiteY3" fmla="*/ 8030691 h 8030691"/>
              <a:gd name="connsiteX4" fmla="*/ 0 w 6858001"/>
              <a:gd name="connsiteY4" fmla="*/ 8030690 h 8030691"/>
              <a:gd name="connsiteX5" fmla="*/ 0 w 6858001"/>
              <a:gd name="connsiteY5" fmla="*/ 477747 h 8030691"/>
              <a:gd name="connsiteX6" fmla="*/ 1 w 6858001"/>
              <a:gd name="connsiteY6" fmla="*/ 477747 h 8030691"/>
              <a:gd name="connsiteX7" fmla="*/ 1 w 6858001"/>
              <a:gd name="connsiteY7" fmla="*/ 0 h 8030691"/>
              <a:gd name="connsiteX8" fmla="*/ 40463 w 6858001"/>
              <a:gd name="connsiteY8" fmla="*/ 5883 h 8030691"/>
              <a:gd name="connsiteX9" fmla="*/ 159107 w 6858001"/>
              <a:gd name="connsiteY9" fmla="*/ 23196 h 8030691"/>
              <a:gd name="connsiteX10" fmla="*/ 245518 w 6858001"/>
              <a:gd name="connsiteY10" fmla="*/ 35299 h 8030691"/>
              <a:gd name="connsiteX11" fmla="*/ 348388 w 6858001"/>
              <a:gd name="connsiteY11" fmla="*/ 48074 h 8030691"/>
              <a:gd name="connsiteX12" fmla="*/ 470460 w 6858001"/>
              <a:gd name="connsiteY12" fmla="*/ 63370 h 8030691"/>
              <a:gd name="connsiteX13" fmla="*/ 605563 w 6858001"/>
              <a:gd name="connsiteY13" fmla="*/ 79507 h 8030691"/>
              <a:gd name="connsiteX14" fmla="*/ 757810 w 6858001"/>
              <a:gd name="connsiteY14" fmla="*/ 96484 h 8030691"/>
              <a:gd name="connsiteX15" fmla="*/ 923774 w 6858001"/>
              <a:gd name="connsiteY15" fmla="*/ 114469 h 8030691"/>
              <a:gd name="connsiteX16" fmla="*/ 1104139 w 6858001"/>
              <a:gd name="connsiteY16" fmla="*/ 132455 h 8030691"/>
              <a:gd name="connsiteX17" fmla="*/ 1296163 w 6858001"/>
              <a:gd name="connsiteY17" fmla="*/ 150776 h 8030691"/>
              <a:gd name="connsiteX18" fmla="*/ 1503275 w 6858001"/>
              <a:gd name="connsiteY18" fmla="*/ 167753 h 8030691"/>
              <a:gd name="connsiteX19" fmla="*/ 1719988 w 6858001"/>
              <a:gd name="connsiteY19" fmla="*/ 184058 h 8030691"/>
              <a:gd name="connsiteX20" fmla="*/ 1949045 w 6858001"/>
              <a:gd name="connsiteY20" fmla="*/ 198850 h 8030691"/>
              <a:gd name="connsiteX21" fmla="*/ 2187703 w 6858001"/>
              <a:gd name="connsiteY21" fmla="*/ 212969 h 8030691"/>
              <a:gd name="connsiteX22" fmla="*/ 2436649 w 6858001"/>
              <a:gd name="connsiteY22" fmla="*/ 226249 h 8030691"/>
              <a:gd name="connsiteX23" fmla="*/ 2564208 w 6858001"/>
              <a:gd name="connsiteY23" fmla="*/ 230955 h 8030691"/>
              <a:gd name="connsiteX24" fmla="*/ 2694509 w 6858001"/>
              <a:gd name="connsiteY24" fmla="*/ 236166 h 8030691"/>
              <a:gd name="connsiteX25" fmla="*/ 2826869 w 6858001"/>
              <a:gd name="connsiteY25" fmla="*/ 241040 h 8030691"/>
              <a:gd name="connsiteX26" fmla="*/ 2959914 w 6858001"/>
              <a:gd name="connsiteY26" fmla="*/ 244234 h 8030691"/>
              <a:gd name="connsiteX27" fmla="*/ 3095702 w 6858001"/>
              <a:gd name="connsiteY27" fmla="*/ 247092 h 8030691"/>
              <a:gd name="connsiteX28" fmla="*/ 3232862 w 6858001"/>
              <a:gd name="connsiteY28" fmla="*/ 250117 h 8030691"/>
              <a:gd name="connsiteX29" fmla="*/ 3372766 w 6858001"/>
              <a:gd name="connsiteY29" fmla="*/ 252134 h 8030691"/>
              <a:gd name="connsiteX30" fmla="*/ 3514040 w 6858001"/>
              <a:gd name="connsiteY30" fmla="*/ 252134 h 8030691"/>
              <a:gd name="connsiteX31" fmla="*/ 3656686 w 6858001"/>
              <a:gd name="connsiteY31" fmla="*/ 253143 h 8030691"/>
              <a:gd name="connsiteX32" fmla="*/ 3800705 w 6858001"/>
              <a:gd name="connsiteY32" fmla="*/ 252134 h 8030691"/>
              <a:gd name="connsiteX33" fmla="*/ 3946780 w 6858001"/>
              <a:gd name="connsiteY33" fmla="*/ 250117 h 8030691"/>
              <a:gd name="connsiteX34" fmla="*/ 4092856 w 6858001"/>
              <a:gd name="connsiteY34" fmla="*/ 248268 h 8030691"/>
              <a:gd name="connsiteX35" fmla="*/ 4240988 w 6858001"/>
              <a:gd name="connsiteY35" fmla="*/ 244234 h 8030691"/>
              <a:gd name="connsiteX36" fmla="*/ 4390492 w 6858001"/>
              <a:gd name="connsiteY36" fmla="*/ 240032 h 8030691"/>
              <a:gd name="connsiteX37" fmla="*/ 4539997 w 6858001"/>
              <a:gd name="connsiteY37" fmla="*/ 235157 h 8030691"/>
              <a:gd name="connsiteX38" fmla="*/ 4690873 w 6858001"/>
              <a:gd name="connsiteY38" fmla="*/ 228266 h 8030691"/>
              <a:gd name="connsiteX39" fmla="*/ 4843120 w 6858001"/>
              <a:gd name="connsiteY39" fmla="*/ 220029 h 8030691"/>
              <a:gd name="connsiteX40" fmla="*/ 4996054 w 6858001"/>
              <a:gd name="connsiteY40" fmla="*/ 212129 h 8030691"/>
              <a:gd name="connsiteX41" fmla="*/ 5148987 w 6858001"/>
              <a:gd name="connsiteY41" fmla="*/ 202044 h 8030691"/>
              <a:gd name="connsiteX42" fmla="*/ 5303978 w 6858001"/>
              <a:gd name="connsiteY42" fmla="*/ 189941 h 8030691"/>
              <a:gd name="connsiteX43" fmla="*/ 5456911 w 6858001"/>
              <a:gd name="connsiteY43" fmla="*/ 177839 h 8030691"/>
              <a:gd name="connsiteX44" fmla="*/ 5612588 w 6858001"/>
              <a:gd name="connsiteY44" fmla="*/ 163887 h 8030691"/>
              <a:gd name="connsiteX45" fmla="*/ 5768950 w 6858001"/>
              <a:gd name="connsiteY45" fmla="*/ 148591 h 8030691"/>
              <a:gd name="connsiteX46" fmla="*/ 5923255 w 6858001"/>
              <a:gd name="connsiteY46" fmla="*/ 132455 h 8030691"/>
              <a:gd name="connsiteX47" fmla="*/ 6079618 w 6858001"/>
              <a:gd name="connsiteY47" fmla="*/ 113629 h 8030691"/>
              <a:gd name="connsiteX48" fmla="*/ 6235294 w 6858001"/>
              <a:gd name="connsiteY48" fmla="*/ 93458 h 8030691"/>
              <a:gd name="connsiteX49" fmla="*/ 6391657 w 6858001"/>
              <a:gd name="connsiteY49" fmla="*/ 73455 h 8030691"/>
              <a:gd name="connsiteX50" fmla="*/ 6547333 w 6858001"/>
              <a:gd name="connsiteY50" fmla="*/ 50091 h 8030691"/>
              <a:gd name="connsiteX51" fmla="*/ 6702324 w 6858001"/>
              <a:gd name="connsiteY51" fmla="*/ 26222 h 8030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8030691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8030691"/>
                </a:lnTo>
                <a:lnTo>
                  <a:pt x="0" y="8030690"/>
                </a:lnTo>
                <a:lnTo>
                  <a:pt x="0" y="477747"/>
                </a:lnTo>
                <a:lnTo>
                  <a:pt x="1" y="477747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4"/>
                </a:lnTo>
                <a:lnTo>
                  <a:pt x="470460" y="63370"/>
                </a:lnTo>
                <a:lnTo>
                  <a:pt x="605563" y="79507"/>
                </a:lnTo>
                <a:lnTo>
                  <a:pt x="757810" y="96484"/>
                </a:lnTo>
                <a:lnTo>
                  <a:pt x="923774" y="114469"/>
                </a:lnTo>
                <a:lnTo>
                  <a:pt x="1104139" y="132455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50"/>
                </a:lnTo>
                <a:lnTo>
                  <a:pt x="2187703" y="212969"/>
                </a:lnTo>
                <a:lnTo>
                  <a:pt x="2436649" y="226249"/>
                </a:lnTo>
                <a:lnTo>
                  <a:pt x="2564208" y="230955"/>
                </a:lnTo>
                <a:lnTo>
                  <a:pt x="2694509" y="236166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2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3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4B31EAA-7423-46F7-9B90-4AB2B09C35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11C2D7E-FB9F-2F49-8759-3AB3946E7B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0697977"/>
              </p:ext>
            </p:extLst>
          </p:nvPr>
        </p:nvGraphicFramePr>
        <p:xfrm>
          <a:off x="4603118" y="2892551"/>
          <a:ext cx="7502449" cy="2675737"/>
        </p:xfrm>
        <a:graphic>
          <a:graphicData uri="http://schemas.openxmlformats.org/drawingml/2006/table">
            <a:tbl>
              <a:tblPr firstRow="1" firstCol="1" bandRow="1"/>
              <a:tblGrid>
                <a:gridCol w="1595619">
                  <a:extLst>
                    <a:ext uri="{9D8B030D-6E8A-4147-A177-3AD203B41FA5}">
                      <a16:colId xmlns:a16="http://schemas.microsoft.com/office/drawing/2014/main" val="198623755"/>
                    </a:ext>
                  </a:extLst>
                </a:gridCol>
                <a:gridCol w="1982770">
                  <a:extLst>
                    <a:ext uri="{9D8B030D-6E8A-4147-A177-3AD203B41FA5}">
                      <a16:colId xmlns:a16="http://schemas.microsoft.com/office/drawing/2014/main" val="2514163829"/>
                    </a:ext>
                  </a:extLst>
                </a:gridCol>
                <a:gridCol w="1982770">
                  <a:extLst>
                    <a:ext uri="{9D8B030D-6E8A-4147-A177-3AD203B41FA5}">
                      <a16:colId xmlns:a16="http://schemas.microsoft.com/office/drawing/2014/main" val="1465834031"/>
                    </a:ext>
                  </a:extLst>
                </a:gridCol>
                <a:gridCol w="1941290">
                  <a:extLst>
                    <a:ext uri="{9D8B030D-6E8A-4147-A177-3AD203B41FA5}">
                      <a16:colId xmlns:a16="http://schemas.microsoft.com/office/drawing/2014/main" val="2426499622"/>
                    </a:ext>
                  </a:extLst>
                </a:gridCol>
              </a:tblGrid>
              <a:tr h="829977"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Trial No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294" marR="129294" marT="17958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Number of facilities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294" marR="129294" marT="17958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Number of Resources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294" marR="129294" marT="17958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Facility Properties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294" marR="129294" marT="17958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3153255"/>
                  </a:ext>
                </a:extLst>
              </a:tr>
              <a:tr h="461440"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294" marR="129294" marT="17958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294" marR="129294" marT="17958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294" marR="129294" marT="17958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294" marR="129294" marT="17958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9096199"/>
                  </a:ext>
                </a:extLst>
              </a:tr>
              <a:tr h="461440"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294" marR="129294" marT="17958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50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294" marR="129294" marT="17958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294" marR="129294" marT="17958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294" marR="129294" marT="17958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3428679"/>
                  </a:ext>
                </a:extLst>
              </a:tr>
              <a:tr h="461440"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294" marR="129294" marT="17958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100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294" marR="129294" marT="17958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294" marR="129294" marT="17958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294" marR="129294" marT="17958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2813738"/>
                  </a:ext>
                </a:extLst>
              </a:tr>
              <a:tr h="461440"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294" marR="129294" marT="17958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500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294" marR="129294" marT="17958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294" marR="129294" marT="17958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3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294" marR="129294" marT="17958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61911492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BF583CC6-8A26-BA4A-BF4A-38C64FC85023}"/>
              </a:ext>
            </a:extLst>
          </p:cNvPr>
          <p:cNvSpPr/>
          <p:nvPr/>
        </p:nvSpPr>
        <p:spPr>
          <a:xfrm>
            <a:off x="6468330" y="2170175"/>
            <a:ext cx="24645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Experimental Trial Setup</a:t>
            </a:r>
          </a:p>
        </p:txBody>
      </p:sp>
    </p:spTree>
    <p:extLst>
      <p:ext uri="{BB962C8B-B14F-4D97-AF65-F5344CB8AC3E}">
        <p14:creationId xmlns:p14="http://schemas.microsoft.com/office/powerpoint/2010/main" val="22795240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Rectangle 191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0DD0C7-5C9B-1445-ACA4-3E88801DA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1" y="629266"/>
            <a:ext cx="4166510" cy="1622321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B4F56E-7782-7F42-9509-13E5FE4B8C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4166509" cy="378541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EBEBEB"/>
                </a:solidFill>
              </a:rPr>
              <a:t>Thailand reported 6,565 cases from Jan. to April 2018. Nine reported death</a:t>
            </a:r>
          </a:p>
          <a:p>
            <a:endParaRPr lang="en-US" dirty="0">
              <a:solidFill>
                <a:srgbClr val="EBEBEB"/>
              </a:solidFill>
            </a:endParaRPr>
          </a:p>
        </p:txBody>
      </p:sp>
      <p:sp>
        <p:nvSpPr>
          <p:cNvPr id="193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94" name="Rectangle 193">
            <a:extLst>
              <a:ext uri="{FF2B5EF4-FFF2-40B4-BE49-F238E27FC236}">
                <a16:creationId xmlns:a16="http://schemas.microsoft.com/office/drawing/2014/main" id="{126C04EF-6428-472D-B316-74A19385B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3992" y="0"/>
            <a:ext cx="609842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95" name="Freeform 5">
            <a:extLst>
              <a:ext uri="{FF2B5EF4-FFF2-40B4-BE49-F238E27FC236}">
                <a16:creationId xmlns:a16="http://schemas.microsoft.com/office/drawing/2014/main" id="{AE50896D-AACB-4C0A-855D-ECEFB4A0D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245057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0C7AF95E-8B6F-8047-9EDF-99B50628D6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71213" y="2173573"/>
            <a:ext cx="10880666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1B2565-003A-1D40-BC77-C11A7BF090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8865" y="1543334"/>
            <a:ext cx="6705600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7408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0">
            <a:extLst>
              <a:ext uri="{FF2B5EF4-FFF2-40B4-BE49-F238E27FC236}">
                <a16:creationId xmlns:a16="http://schemas.microsoft.com/office/drawing/2014/main" id="{5F3FC718-FDE3-4EF7-921E-A5F374EAF8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1CD37C-4083-404C-91F8-5AF98FFC5A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855" y="1447799"/>
            <a:ext cx="3108626" cy="1444752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200" dirty="0">
                <a:solidFill>
                  <a:srgbClr val="EBEBEB"/>
                </a:solidFill>
              </a:rPr>
              <a:t>Resource Allocation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F0A793-9656-6D44-AD1A-DBF464298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855" y="3072385"/>
            <a:ext cx="3108057" cy="294741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Trial 1</a:t>
            </a:r>
          </a:p>
          <a:p>
            <a:pPr lvl="1"/>
            <a:r>
              <a:rPr lang="en-US" sz="1600" dirty="0">
                <a:solidFill>
                  <a:schemeClr val="bg1"/>
                </a:solidFill>
              </a:rPr>
              <a:t>Facility information is given in the table on the right</a:t>
            </a:r>
          </a:p>
        </p:txBody>
      </p:sp>
      <p:sp>
        <p:nvSpPr>
          <p:cNvPr id="40" name="Freeform 11">
            <a:extLst>
              <a:ext uri="{FF2B5EF4-FFF2-40B4-BE49-F238E27FC236}">
                <a16:creationId xmlns:a16="http://schemas.microsoft.com/office/drawing/2014/main" id="{FAA0F719-3DC8-4F08-AD8F-5A845658CB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1" name="Freeform: Shape 34">
            <a:extLst>
              <a:ext uri="{FF2B5EF4-FFF2-40B4-BE49-F238E27FC236}">
                <a16:creationId xmlns:a16="http://schemas.microsoft.com/office/drawing/2014/main" id="{7DCB61BE-FA0F-4EFB-BE0E-268BAD8E30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4747655" y="-586345"/>
            <a:ext cx="6858001" cy="8030691"/>
          </a:xfrm>
          <a:custGeom>
            <a:avLst/>
            <a:gdLst>
              <a:gd name="connsiteX0" fmla="*/ 6858001 w 6858001"/>
              <a:gd name="connsiteY0" fmla="*/ 1177 h 8030691"/>
              <a:gd name="connsiteX1" fmla="*/ 6858001 w 6858001"/>
              <a:gd name="connsiteY1" fmla="*/ 1344715 h 8030691"/>
              <a:gd name="connsiteX2" fmla="*/ 6858000 w 6858001"/>
              <a:gd name="connsiteY2" fmla="*/ 1344715 h 8030691"/>
              <a:gd name="connsiteX3" fmla="*/ 6858000 w 6858001"/>
              <a:gd name="connsiteY3" fmla="*/ 8030691 h 8030691"/>
              <a:gd name="connsiteX4" fmla="*/ 0 w 6858001"/>
              <a:gd name="connsiteY4" fmla="*/ 8030690 h 8030691"/>
              <a:gd name="connsiteX5" fmla="*/ 0 w 6858001"/>
              <a:gd name="connsiteY5" fmla="*/ 477747 h 8030691"/>
              <a:gd name="connsiteX6" fmla="*/ 1 w 6858001"/>
              <a:gd name="connsiteY6" fmla="*/ 477747 h 8030691"/>
              <a:gd name="connsiteX7" fmla="*/ 1 w 6858001"/>
              <a:gd name="connsiteY7" fmla="*/ 0 h 8030691"/>
              <a:gd name="connsiteX8" fmla="*/ 40463 w 6858001"/>
              <a:gd name="connsiteY8" fmla="*/ 5883 h 8030691"/>
              <a:gd name="connsiteX9" fmla="*/ 159107 w 6858001"/>
              <a:gd name="connsiteY9" fmla="*/ 23196 h 8030691"/>
              <a:gd name="connsiteX10" fmla="*/ 245518 w 6858001"/>
              <a:gd name="connsiteY10" fmla="*/ 35299 h 8030691"/>
              <a:gd name="connsiteX11" fmla="*/ 348388 w 6858001"/>
              <a:gd name="connsiteY11" fmla="*/ 48074 h 8030691"/>
              <a:gd name="connsiteX12" fmla="*/ 470460 w 6858001"/>
              <a:gd name="connsiteY12" fmla="*/ 63370 h 8030691"/>
              <a:gd name="connsiteX13" fmla="*/ 605563 w 6858001"/>
              <a:gd name="connsiteY13" fmla="*/ 79507 h 8030691"/>
              <a:gd name="connsiteX14" fmla="*/ 757810 w 6858001"/>
              <a:gd name="connsiteY14" fmla="*/ 96484 h 8030691"/>
              <a:gd name="connsiteX15" fmla="*/ 923774 w 6858001"/>
              <a:gd name="connsiteY15" fmla="*/ 114469 h 8030691"/>
              <a:gd name="connsiteX16" fmla="*/ 1104139 w 6858001"/>
              <a:gd name="connsiteY16" fmla="*/ 132455 h 8030691"/>
              <a:gd name="connsiteX17" fmla="*/ 1296163 w 6858001"/>
              <a:gd name="connsiteY17" fmla="*/ 150776 h 8030691"/>
              <a:gd name="connsiteX18" fmla="*/ 1503275 w 6858001"/>
              <a:gd name="connsiteY18" fmla="*/ 167753 h 8030691"/>
              <a:gd name="connsiteX19" fmla="*/ 1719988 w 6858001"/>
              <a:gd name="connsiteY19" fmla="*/ 184058 h 8030691"/>
              <a:gd name="connsiteX20" fmla="*/ 1949045 w 6858001"/>
              <a:gd name="connsiteY20" fmla="*/ 198850 h 8030691"/>
              <a:gd name="connsiteX21" fmla="*/ 2187703 w 6858001"/>
              <a:gd name="connsiteY21" fmla="*/ 212969 h 8030691"/>
              <a:gd name="connsiteX22" fmla="*/ 2436649 w 6858001"/>
              <a:gd name="connsiteY22" fmla="*/ 226249 h 8030691"/>
              <a:gd name="connsiteX23" fmla="*/ 2564208 w 6858001"/>
              <a:gd name="connsiteY23" fmla="*/ 230955 h 8030691"/>
              <a:gd name="connsiteX24" fmla="*/ 2694509 w 6858001"/>
              <a:gd name="connsiteY24" fmla="*/ 236166 h 8030691"/>
              <a:gd name="connsiteX25" fmla="*/ 2826869 w 6858001"/>
              <a:gd name="connsiteY25" fmla="*/ 241040 h 8030691"/>
              <a:gd name="connsiteX26" fmla="*/ 2959914 w 6858001"/>
              <a:gd name="connsiteY26" fmla="*/ 244234 h 8030691"/>
              <a:gd name="connsiteX27" fmla="*/ 3095702 w 6858001"/>
              <a:gd name="connsiteY27" fmla="*/ 247092 h 8030691"/>
              <a:gd name="connsiteX28" fmla="*/ 3232862 w 6858001"/>
              <a:gd name="connsiteY28" fmla="*/ 250117 h 8030691"/>
              <a:gd name="connsiteX29" fmla="*/ 3372766 w 6858001"/>
              <a:gd name="connsiteY29" fmla="*/ 252134 h 8030691"/>
              <a:gd name="connsiteX30" fmla="*/ 3514040 w 6858001"/>
              <a:gd name="connsiteY30" fmla="*/ 252134 h 8030691"/>
              <a:gd name="connsiteX31" fmla="*/ 3656686 w 6858001"/>
              <a:gd name="connsiteY31" fmla="*/ 253143 h 8030691"/>
              <a:gd name="connsiteX32" fmla="*/ 3800705 w 6858001"/>
              <a:gd name="connsiteY32" fmla="*/ 252134 h 8030691"/>
              <a:gd name="connsiteX33" fmla="*/ 3946780 w 6858001"/>
              <a:gd name="connsiteY33" fmla="*/ 250117 h 8030691"/>
              <a:gd name="connsiteX34" fmla="*/ 4092856 w 6858001"/>
              <a:gd name="connsiteY34" fmla="*/ 248268 h 8030691"/>
              <a:gd name="connsiteX35" fmla="*/ 4240988 w 6858001"/>
              <a:gd name="connsiteY35" fmla="*/ 244234 h 8030691"/>
              <a:gd name="connsiteX36" fmla="*/ 4390492 w 6858001"/>
              <a:gd name="connsiteY36" fmla="*/ 240032 h 8030691"/>
              <a:gd name="connsiteX37" fmla="*/ 4539997 w 6858001"/>
              <a:gd name="connsiteY37" fmla="*/ 235157 h 8030691"/>
              <a:gd name="connsiteX38" fmla="*/ 4690873 w 6858001"/>
              <a:gd name="connsiteY38" fmla="*/ 228266 h 8030691"/>
              <a:gd name="connsiteX39" fmla="*/ 4843120 w 6858001"/>
              <a:gd name="connsiteY39" fmla="*/ 220029 h 8030691"/>
              <a:gd name="connsiteX40" fmla="*/ 4996054 w 6858001"/>
              <a:gd name="connsiteY40" fmla="*/ 212129 h 8030691"/>
              <a:gd name="connsiteX41" fmla="*/ 5148987 w 6858001"/>
              <a:gd name="connsiteY41" fmla="*/ 202044 h 8030691"/>
              <a:gd name="connsiteX42" fmla="*/ 5303978 w 6858001"/>
              <a:gd name="connsiteY42" fmla="*/ 189941 h 8030691"/>
              <a:gd name="connsiteX43" fmla="*/ 5456911 w 6858001"/>
              <a:gd name="connsiteY43" fmla="*/ 177839 h 8030691"/>
              <a:gd name="connsiteX44" fmla="*/ 5612588 w 6858001"/>
              <a:gd name="connsiteY44" fmla="*/ 163887 h 8030691"/>
              <a:gd name="connsiteX45" fmla="*/ 5768950 w 6858001"/>
              <a:gd name="connsiteY45" fmla="*/ 148591 h 8030691"/>
              <a:gd name="connsiteX46" fmla="*/ 5923255 w 6858001"/>
              <a:gd name="connsiteY46" fmla="*/ 132455 h 8030691"/>
              <a:gd name="connsiteX47" fmla="*/ 6079618 w 6858001"/>
              <a:gd name="connsiteY47" fmla="*/ 113629 h 8030691"/>
              <a:gd name="connsiteX48" fmla="*/ 6235294 w 6858001"/>
              <a:gd name="connsiteY48" fmla="*/ 93458 h 8030691"/>
              <a:gd name="connsiteX49" fmla="*/ 6391657 w 6858001"/>
              <a:gd name="connsiteY49" fmla="*/ 73455 h 8030691"/>
              <a:gd name="connsiteX50" fmla="*/ 6547333 w 6858001"/>
              <a:gd name="connsiteY50" fmla="*/ 50091 h 8030691"/>
              <a:gd name="connsiteX51" fmla="*/ 6702324 w 6858001"/>
              <a:gd name="connsiteY51" fmla="*/ 26222 h 8030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8030691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8030691"/>
                </a:lnTo>
                <a:lnTo>
                  <a:pt x="0" y="8030690"/>
                </a:lnTo>
                <a:lnTo>
                  <a:pt x="0" y="477747"/>
                </a:lnTo>
                <a:lnTo>
                  <a:pt x="1" y="477747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4"/>
                </a:lnTo>
                <a:lnTo>
                  <a:pt x="470460" y="63370"/>
                </a:lnTo>
                <a:lnTo>
                  <a:pt x="605563" y="79507"/>
                </a:lnTo>
                <a:lnTo>
                  <a:pt x="757810" y="96484"/>
                </a:lnTo>
                <a:lnTo>
                  <a:pt x="923774" y="114469"/>
                </a:lnTo>
                <a:lnTo>
                  <a:pt x="1104139" y="132455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50"/>
                </a:lnTo>
                <a:lnTo>
                  <a:pt x="2187703" y="212969"/>
                </a:lnTo>
                <a:lnTo>
                  <a:pt x="2436649" y="226249"/>
                </a:lnTo>
                <a:lnTo>
                  <a:pt x="2564208" y="230955"/>
                </a:lnTo>
                <a:lnTo>
                  <a:pt x="2694509" y="236166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2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3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sp>
        <p:nvSpPr>
          <p:cNvPr id="42" name="Rectangle 36">
            <a:extLst>
              <a:ext uri="{FF2B5EF4-FFF2-40B4-BE49-F238E27FC236}">
                <a16:creationId xmlns:a16="http://schemas.microsoft.com/office/drawing/2014/main" id="{A4B31EAA-7423-46F7-9B90-4AB2B09C35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3D311EEE-A9D8-B247-91AF-D0FDC73177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3918749"/>
              </p:ext>
            </p:extLst>
          </p:nvPr>
        </p:nvGraphicFramePr>
        <p:xfrm>
          <a:off x="5036096" y="1971290"/>
          <a:ext cx="6288069" cy="4572007"/>
        </p:xfrm>
        <a:graphic>
          <a:graphicData uri="http://schemas.openxmlformats.org/drawingml/2006/table">
            <a:tbl>
              <a:tblPr firstRow="1" firstCol="1" bandRow="1">
                <a:tableStyleId>{9D7B26C5-4107-4FEC-AEDC-1716B250A1EF}</a:tableStyleId>
              </a:tblPr>
              <a:tblGrid>
                <a:gridCol w="1193869">
                  <a:extLst>
                    <a:ext uri="{9D8B030D-6E8A-4147-A177-3AD203B41FA5}">
                      <a16:colId xmlns:a16="http://schemas.microsoft.com/office/drawing/2014/main" val="3206323963"/>
                    </a:ext>
                  </a:extLst>
                </a:gridCol>
                <a:gridCol w="2169994">
                  <a:extLst>
                    <a:ext uri="{9D8B030D-6E8A-4147-A177-3AD203B41FA5}">
                      <a16:colId xmlns:a16="http://schemas.microsoft.com/office/drawing/2014/main" val="1269490206"/>
                    </a:ext>
                  </a:extLst>
                </a:gridCol>
                <a:gridCol w="1569493">
                  <a:extLst>
                    <a:ext uri="{9D8B030D-6E8A-4147-A177-3AD203B41FA5}">
                      <a16:colId xmlns:a16="http://schemas.microsoft.com/office/drawing/2014/main" val="652078945"/>
                    </a:ext>
                  </a:extLst>
                </a:gridCol>
                <a:gridCol w="1354713">
                  <a:extLst>
                    <a:ext uri="{9D8B030D-6E8A-4147-A177-3AD203B41FA5}">
                      <a16:colId xmlns:a16="http://schemas.microsoft.com/office/drawing/2014/main" val="3191441729"/>
                    </a:ext>
                  </a:extLst>
                </a:gridCol>
              </a:tblGrid>
              <a:tr h="415637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Facility</a:t>
                      </a:r>
                    </a:p>
                  </a:txBody>
                  <a:tcPr marL="135371" marR="135371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>
                          <a:effectLst/>
                        </a:rPr>
                        <a:t>Population</a:t>
                      </a:r>
                      <a:endParaRPr lang="en-US" sz="2000" b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5371" marR="135371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>
                          <a:effectLst/>
                        </a:rPr>
                        <a:t>Risk</a:t>
                      </a:r>
                      <a:endParaRPr lang="en-US" sz="2000" b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5371" marR="135371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>
                          <a:effectLst/>
                        </a:rPr>
                        <a:t>Area</a:t>
                      </a:r>
                      <a:endParaRPr lang="en-US" sz="2000" b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5371" marR="135371" marT="0" marB="0"/>
                </a:tc>
                <a:extLst>
                  <a:ext uri="{0D108BD9-81ED-4DB2-BD59-A6C34878D82A}">
                    <a16:rowId xmlns:a16="http://schemas.microsoft.com/office/drawing/2014/main" val="2556047545"/>
                  </a:ext>
                </a:extLst>
              </a:tr>
              <a:tr h="415637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135371" marR="135371" marT="0" marB="0" anchor="b">
                    <a:solidFill>
                      <a:srgbClr val="00B05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</a:rPr>
                        <a:t>293,931</a:t>
                      </a:r>
                      <a:endParaRPr lang="en-US" sz="20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5371" marR="135371" marT="0" marB="0" anchor="b">
                    <a:solidFill>
                      <a:srgbClr val="00B05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</a:rPr>
                        <a:t>4,435</a:t>
                      </a:r>
                      <a:endParaRPr lang="en-US" sz="20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5371" marR="135371" marT="0" marB="0" anchor="b">
                    <a:solidFill>
                      <a:srgbClr val="00B05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</a:rPr>
                        <a:t>259</a:t>
                      </a:r>
                      <a:endParaRPr lang="en-US" sz="20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5371" marR="135371" marT="0" marB="0" anchor="b">
                    <a:solidFill>
                      <a:srgbClr val="00B050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4463294"/>
                  </a:ext>
                </a:extLst>
              </a:tr>
              <a:tr h="415637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135371" marR="135371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</a:rPr>
                        <a:t>424,873</a:t>
                      </a:r>
                      <a:endParaRPr lang="en-US" sz="20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5371" marR="135371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</a:rPr>
                        <a:t>2,722</a:t>
                      </a:r>
                      <a:endParaRPr lang="en-US" sz="20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5371" marR="135371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>
                          <a:effectLst/>
                        </a:rPr>
                        <a:t>619</a:t>
                      </a:r>
                      <a:endParaRPr lang="en-US" sz="2000" b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5371" marR="135371" marT="0" marB="0" anchor="b"/>
                </a:tc>
                <a:extLst>
                  <a:ext uri="{0D108BD9-81ED-4DB2-BD59-A6C34878D82A}">
                    <a16:rowId xmlns:a16="http://schemas.microsoft.com/office/drawing/2014/main" val="3446310291"/>
                  </a:ext>
                </a:extLst>
              </a:tr>
              <a:tr h="415637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135371" marR="135371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</a:rPr>
                        <a:t>300,904</a:t>
                      </a:r>
                      <a:endParaRPr lang="en-US" sz="20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5371" marR="135371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</a:rPr>
                        <a:t>1,930</a:t>
                      </a:r>
                      <a:endParaRPr lang="en-US" sz="20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5371" marR="135371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>
                          <a:effectLst/>
                        </a:rPr>
                        <a:t>743</a:t>
                      </a:r>
                      <a:endParaRPr lang="en-US" sz="2000" b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5371" marR="135371" marT="0" marB="0" anchor="b"/>
                </a:tc>
                <a:extLst>
                  <a:ext uri="{0D108BD9-81ED-4DB2-BD59-A6C34878D82A}">
                    <a16:rowId xmlns:a16="http://schemas.microsoft.com/office/drawing/2014/main" val="2569907994"/>
                  </a:ext>
                </a:extLst>
              </a:tr>
              <a:tr h="415637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135371" marR="135371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</a:rPr>
                        <a:t>222,133</a:t>
                      </a:r>
                      <a:endParaRPr lang="en-US" sz="20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5371" marR="135371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</a:rPr>
                        <a:t>4,372</a:t>
                      </a:r>
                      <a:endParaRPr lang="en-US" sz="20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5371" marR="135371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>
                          <a:effectLst/>
                        </a:rPr>
                        <a:t>195</a:t>
                      </a:r>
                      <a:endParaRPr lang="en-US" sz="2000" b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5371" marR="135371" marT="0" marB="0" anchor="b"/>
                </a:tc>
                <a:extLst>
                  <a:ext uri="{0D108BD9-81ED-4DB2-BD59-A6C34878D82A}">
                    <a16:rowId xmlns:a16="http://schemas.microsoft.com/office/drawing/2014/main" val="2513218484"/>
                  </a:ext>
                </a:extLst>
              </a:tr>
              <a:tr h="415637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marL="135371" marR="135371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</a:rPr>
                        <a:t>185,651</a:t>
                      </a:r>
                      <a:endParaRPr lang="en-US" sz="20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5371" marR="135371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</a:rPr>
                        <a:t>2,426</a:t>
                      </a:r>
                      <a:endParaRPr lang="en-US" sz="20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5371" marR="135371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>
                          <a:effectLst/>
                        </a:rPr>
                        <a:t>328</a:t>
                      </a:r>
                      <a:endParaRPr lang="en-US" sz="2000" b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5371" marR="135371" marT="0" marB="0" anchor="b"/>
                </a:tc>
                <a:extLst>
                  <a:ext uri="{0D108BD9-81ED-4DB2-BD59-A6C34878D82A}">
                    <a16:rowId xmlns:a16="http://schemas.microsoft.com/office/drawing/2014/main" val="3518991161"/>
                  </a:ext>
                </a:extLst>
              </a:tr>
              <a:tr h="415637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 marL="135371" marR="135371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</a:rPr>
                        <a:t>257,318</a:t>
                      </a:r>
                      <a:endParaRPr lang="en-US" sz="20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5371" marR="135371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</a:rPr>
                        <a:t>2,368</a:t>
                      </a:r>
                      <a:endParaRPr lang="en-US" sz="20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5371" marR="135371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>
                          <a:effectLst/>
                        </a:rPr>
                        <a:t>354</a:t>
                      </a:r>
                      <a:endParaRPr lang="en-US" sz="2000" b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5371" marR="135371" marT="0" marB="0" anchor="b"/>
                </a:tc>
                <a:extLst>
                  <a:ext uri="{0D108BD9-81ED-4DB2-BD59-A6C34878D82A}">
                    <a16:rowId xmlns:a16="http://schemas.microsoft.com/office/drawing/2014/main" val="261043538"/>
                  </a:ext>
                </a:extLst>
              </a:tr>
              <a:tr h="415637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</a:p>
                  </a:txBody>
                  <a:tcPr marL="135371" marR="135371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</a:rPr>
                        <a:t>453,762</a:t>
                      </a:r>
                      <a:endParaRPr lang="en-US" sz="20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5371" marR="135371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</a:rPr>
                        <a:t>2,720</a:t>
                      </a:r>
                      <a:endParaRPr lang="en-US" sz="20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5371" marR="135371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>
                          <a:effectLst/>
                        </a:rPr>
                        <a:t>522</a:t>
                      </a:r>
                      <a:endParaRPr lang="en-US" sz="2000" b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5371" marR="135371" marT="0" marB="0" anchor="b"/>
                </a:tc>
                <a:extLst>
                  <a:ext uri="{0D108BD9-81ED-4DB2-BD59-A6C34878D82A}">
                    <a16:rowId xmlns:a16="http://schemas.microsoft.com/office/drawing/2014/main" val="3400612825"/>
                  </a:ext>
                </a:extLst>
              </a:tr>
              <a:tr h="415637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</a:p>
                  </a:txBody>
                  <a:tcPr marL="135371" marR="135371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</a:rPr>
                        <a:t>141,650</a:t>
                      </a:r>
                      <a:endParaRPr lang="en-US" sz="20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5371" marR="135371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</a:rPr>
                        <a:t>1,956</a:t>
                      </a:r>
                      <a:endParaRPr lang="en-US" sz="20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5371" marR="135371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>
                          <a:effectLst/>
                        </a:rPr>
                        <a:t>493</a:t>
                      </a:r>
                      <a:endParaRPr lang="en-US" sz="2000" b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5371" marR="135371" marT="0" marB="0" anchor="b"/>
                </a:tc>
                <a:extLst>
                  <a:ext uri="{0D108BD9-81ED-4DB2-BD59-A6C34878D82A}">
                    <a16:rowId xmlns:a16="http://schemas.microsoft.com/office/drawing/2014/main" val="273385175"/>
                  </a:ext>
                </a:extLst>
              </a:tr>
              <a:tr h="415637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</a:p>
                  </a:txBody>
                  <a:tcPr marL="135371" marR="135371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</a:rPr>
                        <a:t>402,820</a:t>
                      </a:r>
                      <a:endParaRPr lang="en-US" sz="20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5371" marR="135371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</a:rPr>
                        <a:t>1,555</a:t>
                      </a:r>
                      <a:endParaRPr lang="en-US" sz="20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5371" marR="135371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</a:rPr>
                        <a:t>128</a:t>
                      </a:r>
                      <a:endParaRPr lang="en-US" sz="20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5371" marR="135371" marT="0" marB="0" anchor="b"/>
                </a:tc>
                <a:extLst>
                  <a:ext uri="{0D108BD9-81ED-4DB2-BD59-A6C34878D82A}">
                    <a16:rowId xmlns:a16="http://schemas.microsoft.com/office/drawing/2014/main" val="3057930292"/>
                  </a:ext>
                </a:extLst>
              </a:tr>
              <a:tr h="415637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</a:p>
                  </a:txBody>
                  <a:tcPr marL="135371" marR="135371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</a:rPr>
                        <a:t>259,771</a:t>
                      </a:r>
                      <a:endParaRPr lang="en-US" sz="20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5371" marR="135371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</a:rPr>
                        <a:t>1,944</a:t>
                      </a:r>
                      <a:endParaRPr lang="en-US" sz="20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5371" marR="135371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</a:rPr>
                        <a:t>840</a:t>
                      </a:r>
                      <a:endParaRPr lang="en-US" sz="20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5371" marR="135371" marT="0" marB="0" anchor="b"/>
                </a:tc>
                <a:extLst>
                  <a:ext uri="{0D108BD9-81ED-4DB2-BD59-A6C34878D82A}">
                    <a16:rowId xmlns:a16="http://schemas.microsoft.com/office/drawing/2014/main" val="3578631063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837A17AB-0423-9042-AF85-D641C9F24DC4}"/>
              </a:ext>
            </a:extLst>
          </p:cNvPr>
          <p:cNvSpPr/>
          <p:nvPr/>
        </p:nvSpPr>
        <p:spPr>
          <a:xfrm>
            <a:off x="5426234" y="1287255"/>
            <a:ext cx="50790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Facility Information (High risk facility is highlighted)</a:t>
            </a:r>
          </a:p>
        </p:txBody>
      </p:sp>
    </p:spTree>
    <p:extLst>
      <p:ext uri="{BB962C8B-B14F-4D97-AF65-F5344CB8AC3E}">
        <p14:creationId xmlns:p14="http://schemas.microsoft.com/office/powerpoint/2010/main" val="3204116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2B12DB-C9E7-C74E-AC08-10C9B61F3D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1" y="629266"/>
            <a:ext cx="4166510" cy="162232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600">
                <a:solidFill>
                  <a:srgbClr val="EBEBEB"/>
                </a:solidFill>
              </a:rPr>
              <a:t>Resource Allocation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2F3203-0792-7D47-9CA7-6BFE94D707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4166509" cy="378541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EBEBEB"/>
                </a:solidFill>
              </a:rPr>
              <a:t>Trial 1</a:t>
            </a:r>
          </a:p>
          <a:p>
            <a:pPr lvl="1"/>
            <a:r>
              <a:rPr lang="en-US" dirty="0">
                <a:solidFill>
                  <a:srgbClr val="EBEBEB"/>
                </a:solidFill>
              </a:rPr>
              <a:t>Resource availability</a:t>
            </a:r>
          </a:p>
        </p:txBody>
      </p:sp>
      <p:sp>
        <p:nvSpPr>
          <p:cNvPr id="11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126C04EF-6428-472D-B316-74A19385B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3992" y="0"/>
            <a:ext cx="609842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Freeform 5">
            <a:extLst>
              <a:ext uri="{FF2B5EF4-FFF2-40B4-BE49-F238E27FC236}">
                <a16:creationId xmlns:a16="http://schemas.microsoft.com/office/drawing/2014/main" id="{AE50896D-AACB-4C0A-855D-ECEFB4A0D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245057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D49B0BA-2AE3-C44D-865D-8C3141822E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6836957"/>
              </p:ext>
            </p:extLst>
          </p:nvPr>
        </p:nvGraphicFramePr>
        <p:xfrm>
          <a:off x="5702213" y="3029803"/>
          <a:ext cx="6225928" cy="900752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641639">
                  <a:extLst>
                    <a:ext uri="{9D8B030D-6E8A-4147-A177-3AD203B41FA5}">
                      <a16:colId xmlns:a16="http://schemas.microsoft.com/office/drawing/2014/main" val="1386790463"/>
                    </a:ext>
                  </a:extLst>
                </a:gridCol>
                <a:gridCol w="641639">
                  <a:extLst>
                    <a:ext uri="{9D8B030D-6E8A-4147-A177-3AD203B41FA5}">
                      <a16:colId xmlns:a16="http://schemas.microsoft.com/office/drawing/2014/main" val="1491831169"/>
                    </a:ext>
                  </a:extLst>
                </a:gridCol>
                <a:gridCol w="641639">
                  <a:extLst>
                    <a:ext uri="{9D8B030D-6E8A-4147-A177-3AD203B41FA5}">
                      <a16:colId xmlns:a16="http://schemas.microsoft.com/office/drawing/2014/main" val="4180132835"/>
                    </a:ext>
                  </a:extLst>
                </a:gridCol>
                <a:gridCol w="529478">
                  <a:extLst>
                    <a:ext uri="{9D8B030D-6E8A-4147-A177-3AD203B41FA5}">
                      <a16:colId xmlns:a16="http://schemas.microsoft.com/office/drawing/2014/main" val="1760100335"/>
                    </a:ext>
                  </a:extLst>
                </a:gridCol>
                <a:gridCol w="641639">
                  <a:extLst>
                    <a:ext uri="{9D8B030D-6E8A-4147-A177-3AD203B41FA5}">
                      <a16:colId xmlns:a16="http://schemas.microsoft.com/office/drawing/2014/main" val="3866235086"/>
                    </a:ext>
                  </a:extLst>
                </a:gridCol>
                <a:gridCol w="641639">
                  <a:extLst>
                    <a:ext uri="{9D8B030D-6E8A-4147-A177-3AD203B41FA5}">
                      <a16:colId xmlns:a16="http://schemas.microsoft.com/office/drawing/2014/main" val="841073608"/>
                    </a:ext>
                  </a:extLst>
                </a:gridCol>
                <a:gridCol w="641639">
                  <a:extLst>
                    <a:ext uri="{9D8B030D-6E8A-4147-A177-3AD203B41FA5}">
                      <a16:colId xmlns:a16="http://schemas.microsoft.com/office/drawing/2014/main" val="1299749583"/>
                    </a:ext>
                  </a:extLst>
                </a:gridCol>
                <a:gridCol w="641639">
                  <a:extLst>
                    <a:ext uri="{9D8B030D-6E8A-4147-A177-3AD203B41FA5}">
                      <a16:colId xmlns:a16="http://schemas.microsoft.com/office/drawing/2014/main" val="3201559172"/>
                    </a:ext>
                  </a:extLst>
                </a:gridCol>
                <a:gridCol w="641639">
                  <a:extLst>
                    <a:ext uri="{9D8B030D-6E8A-4147-A177-3AD203B41FA5}">
                      <a16:colId xmlns:a16="http://schemas.microsoft.com/office/drawing/2014/main" val="739816110"/>
                    </a:ext>
                  </a:extLst>
                </a:gridCol>
                <a:gridCol w="563338">
                  <a:extLst>
                    <a:ext uri="{9D8B030D-6E8A-4147-A177-3AD203B41FA5}">
                      <a16:colId xmlns:a16="http://schemas.microsoft.com/office/drawing/2014/main" val="194534973"/>
                    </a:ext>
                  </a:extLst>
                </a:gridCol>
              </a:tblGrid>
              <a:tr h="450376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R1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229" marR="22229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R2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229" marR="22229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R3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229" marR="22229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R4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229" marR="22229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R5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229" marR="22229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R6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229" marR="22229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R7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229" marR="22229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R8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229" marR="22229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R9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229" marR="22229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R10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229" marR="22229" marT="0" marB="0"/>
                </a:tc>
                <a:extLst>
                  <a:ext uri="{0D108BD9-81ED-4DB2-BD59-A6C34878D82A}">
                    <a16:rowId xmlns:a16="http://schemas.microsoft.com/office/drawing/2014/main" val="1702586366"/>
                  </a:ext>
                </a:extLst>
              </a:tr>
              <a:tr h="450376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1,304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229" marR="22229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7,441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229" marR="22229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7,297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229" marR="22229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980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229" marR="22229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6,276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229" marR="22229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9,691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229" marR="22229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5,735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229" marR="22229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6,476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229" marR="22229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2,754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229" marR="22229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146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229" marR="22229" marT="0" marB="0"/>
                </a:tc>
                <a:extLst>
                  <a:ext uri="{0D108BD9-81ED-4DB2-BD59-A6C34878D82A}">
                    <a16:rowId xmlns:a16="http://schemas.microsoft.com/office/drawing/2014/main" val="1097558265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36A45E9E-F229-FE43-8682-4B216B173E58}"/>
              </a:ext>
            </a:extLst>
          </p:cNvPr>
          <p:cNvSpPr/>
          <p:nvPr/>
        </p:nvSpPr>
        <p:spPr>
          <a:xfrm>
            <a:off x="6034645" y="2438400"/>
            <a:ext cx="21155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Resource Availability</a:t>
            </a:r>
          </a:p>
        </p:txBody>
      </p:sp>
    </p:spTree>
    <p:extLst>
      <p:ext uri="{BB962C8B-B14F-4D97-AF65-F5344CB8AC3E}">
        <p14:creationId xmlns:p14="http://schemas.microsoft.com/office/powerpoint/2010/main" val="18950976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F3FC718-FDE3-4EF7-921E-A5F374EAF8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5DBE24-9EEB-894D-924E-E31B8FA32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855" y="1447799"/>
            <a:ext cx="3108626" cy="1444752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200">
                <a:solidFill>
                  <a:srgbClr val="EBEBEB"/>
                </a:solidFill>
              </a:rPr>
              <a:t>Resource Allocation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CE1BAD-831C-7D49-B49E-7417BADC26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855" y="3072385"/>
            <a:ext cx="3108057" cy="2947415"/>
          </a:xfrm>
        </p:spPr>
        <p:txBody>
          <a:bodyPr>
            <a:normAutofit/>
          </a:bodyPr>
          <a:lstStyle/>
          <a:p>
            <a:r>
              <a:rPr lang="en-US" sz="1800" dirty="0">
                <a:solidFill>
                  <a:srgbClr val="FFFFFF"/>
                </a:solidFill>
              </a:rPr>
              <a:t>Trial 1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Resource demand for each facility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Lock chromosome is also given on the right</a:t>
            </a:r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FAA0F719-3DC8-4F08-AD8F-5A845658CB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7DCB61BE-FA0F-4EFB-BE0E-268BAD8E30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4747655" y="-586345"/>
            <a:ext cx="6858001" cy="8030691"/>
          </a:xfrm>
          <a:custGeom>
            <a:avLst/>
            <a:gdLst>
              <a:gd name="connsiteX0" fmla="*/ 6858001 w 6858001"/>
              <a:gd name="connsiteY0" fmla="*/ 1177 h 8030691"/>
              <a:gd name="connsiteX1" fmla="*/ 6858001 w 6858001"/>
              <a:gd name="connsiteY1" fmla="*/ 1344715 h 8030691"/>
              <a:gd name="connsiteX2" fmla="*/ 6858000 w 6858001"/>
              <a:gd name="connsiteY2" fmla="*/ 1344715 h 8030691"/>
              <a:gd name="connsiteX3" fmla="*/ 6858000 w 6858001"/>
              <a:gd name="connsiteY3" fmla="*/ 8030691 h 8030691"/>
              <a:gd name="connsiteX4" fmla="*/ 0 w 6858001"/>
              <a:gd name="connsiteY4" fmla="*/ 8030690 h 8030691"/>
              <a:gd name="connsiteX5" fmla="*/ 0 w 6858001"/>
              <a:gd name="connsiteY5" fmla="*/ 477747 h 8030691"/>
              <a:gd name="connsiteX6" fmla="*/ 1 w 6858001"/>
              <a:gd name="connsiteY6" fmla="*/ 477747 h 8030691"/>
              <a:gd name="connsiteX7" fmla="*/ 1 w 6858001"/>
              <a:gd name="connsiteY7" fmla="*/ 0 h 8030691"/>
              <a:gd name="connsiteX8" fmla="*/ 40463 w 6858001"/>
              <a:gd name="connsiteY8" fmla="*/ 5883 h 8030691"/>
              <a:gd name="connsiteX9" fmla="*/ 159107 w 6858001"/>
              <a:gd name="connsiteY9" fmla="*/ 23196 h 8030691"/>
              <a:gd name="connsiteX10" fmla="*/ 245518 w 6858001"/>
              <a:gd name="connsiteY10" fmla="*/ 35299 h 8030691"/>
              <a:gd name="connsiteX11" fmla="*/ 348388 w 6858001"/>
              <a:gd name="connsiteY11" fmla="*/ 48074 h 8030691"/>
              <a:gd name="connsiteX12" fmla="*/ 470460 w 6858001"/>
              <a:gd name="connsiteY12" fmla="*/ 63370 h 8030691"/>
              <a:gd name="connsiteX13" fmla="*/ 605563 w 6858001"/>
              <a:gd name="connsiteY13" fmla="*/ 79507 h 8030691"/>
              <a:gd name="connsiteX14" fmla="*/ 757810 w 6858001"/>
              <a:gd name="connsiteY14" fmla="*/ 96484 h 8030691"/>
              <a:gd name="connsiteX15" fmla="*/ 923774 w 6858001"/>
              <a:gd name="connsiteY15" fmla="*/ 114469 h 8030691"/>
              <a:gd name="connsiteX16" fmla="*/ 1104139 w 6858001"/>
              <a:gd name="connsiteY16" fmla="*/ 132455 h 8030691"/>
              <a:gd name="connsiteX17" fmla="*/ 1296163 w 6858001"/>
              <a:gd name="connsiteY17" fmla="*/ 150776 h 8030691"/>
              <a:gd name="connsiteX18" fmla="*/ 1503275 w 6858001"/>
              <a:gd name="connsiteY18" fmla="*/ 167753 h 8030691"/>
              <a:gd name="connsiteX19" fmla="*/ 1719988 w 6858001"/>
              <a:gd name="connsiteY19" fmla="*/ 184058 h 8030691"/>
              <a:gd name="connsiteX20" fmla="*/ 1949045 w 6858001"/>
              <a:gd name="connsiteY20" fmla="*/ 198850 h 8030691"/>
              <a:gd name="connsiteX21" fmla="*/ 2187703 w 6858001"/>
              <a:gd name="connsiteY21" fmla="*/ 212969 h 8030691"/>
              <a:gd name="connsiteX22" fmla="*/ 2436649 w 6858001"/>
              <a:gd name="connsiteY22" fmla="*/ 226249 h 8030691"/>
              <a:gd name="connsiteX23" fmla="*/ 2564208 w 6858001"/>
              <a:gd name="connsiteY23" fmla="*/ 230955 h 8030691"/>
              <a:gd name="connsiteX24" fmla="*/ 2694509 w 6858001"/>
              <a:gd name="connsiteY24" fmla="*/ 236166 h 8030691"/>
              <a:gd name="connsiteX25" fmla="*/ 2826869 w 6858001"/>
              <a:gd name="connsiteY25" fmla="*/ 241040 h 8030691"/>
              <a:gd name="connsiteX26" fmla="*/ 2959914 w 6858001"/>
              <a:gd name="connsiteY26" fmla="*/ 244234 h 8030691"/>
              <a:gd name="connsiteX27" fmla="*/ 3095702 w 6858001"/>
              <a:gd name="connsiteY27" fmla="*/ 247092 h 8030691"/>
              <a:gd name="connsiteX28" fmla="*/ 3232862 w 6858001"/>
              <a:gd name="connsiteY28" fmla="*/ 250117 h 8030691"/>
              <a:gd name="connsiteX29" fmla="*/ 3372766 w 6858001"/>
              <a:gd name="connsiteY29" fmla="*/ 252134 h 8030691"/>
              <a:gd name="connsiteX30" fmla="*/ 3514040 w 6858001"/>
              <a:gd name="connsiteY30" fmla="*/ 252134 h 8030691"/>
              <a:gd name="connsiteX31" fmla="*/ 3656686 w 6858001"/>
              <a:gd name="connsiteY31" fmla="*/ 253143 h 8030691"/>
              <a:gd name="connsiteX32" fmla="*/ 3800705 w 6858001"/>
              <a:gd name="connsiteY32" fmla="*/ 252134 h 8030691"/>
              <a:gd name="connsiteX33" fmla="*/ 3946780 w 6858001"/>
              <a:gd name="connsiteY33" fmla="*/ 250117 h 8030691"/>
              <a:gd name="connsiteX34" fmla="*/ 4092856 w 6858001"/>
              <a:gd name="connsiteY34" fmla="*/ 248268 h 8030691"/>
              <a:gd name="connsiteX35" fmla="*/ 4240988 w 6858001"/>
              <a:gd name="connsiteY35" fmla="*/ 244234 h 8030691"/>
              <a:gd name="connsiteX36" fmla="*/ 4390492 w 6858001"/>
              <a:gd name="connsiteY36" fmla="*/ 240032 h 8030691"/>
              <a:gd name="connsiteX37" fmla="*/ 4539997 w 6858001"/>
              <a:gd name="connsiteY37" fmla="*/ 235157 h 8030691"/>
              <a:gd name="connsiteX38" fmla="*/ 4690873 w 6858001"/>
              <a:gd name="connsiteY38" fmla="*/ 228266 h 8030691"/>
              <a:gd name="connsiteX39" fmla="*/ 4843120 w 6858001"/>
              <a:gd name="connsiteY39" fmla="*/ 220029 h 8030691"/>
              <a:gd name="connsiteX40" fmla="*/ 4996054 w 6858001"/>
              <a:gd name="connsiteY40" fmla="*/ 212129 h 8030691"/>
              <a:gd name="connsiteX41" fmla="*/ 5148987 w 6858001"/>
              <a:gd name="connsiteY41" fmla="*/ 202044 h 8030691"/>
              <a:gd name="connsiteX42" fmla="*/ 5303978 w 6858001"/>
              <a:gd name="connsiteY42" fmla="*/ 189941 h 8030691"/>
              <a:gd name="connsiteX43" fmla="*/ 5456911 w 6858001"/>
              <a:gd name="connsiteY43" fmla="*/ 177839 h 8030691"/>
              <a:gd name="connsiteX44" fmla="*/ 5612588 w 6858001"/>
              <a:gd name="connsiteY44" fmla="*/ 163887 h 8030691"/>
              <a:gd name="connsiteX45" fmla="*/ 5768950 w 6858001"/>
              <a:gd name="connsiteY45" fmla="*/ 148591 h 8030691"/>
              <a:gd name="connsiteX46" fmla="*/ 5923255 w 6858001"/>
              <a:gd name="connsiteY46" fmla="*/ 132455 h 8030691"/>
              <a:gd name="connsiteX47" fmla="*/ 6079618 w 6858001"/>
              <a:gd name="connsiteY47" fmla="*/ 113629 h 8030691"/>
              <a:gd name="connsiteX48" fmla="*/ 6235294 w 6858001"/>
              <a:gd name="connsiteY48" fmla="*/ 93458 h 8030691"/>
              <a:gd name="connsiteX49" fmla="*/ 6391657 w 6858001"/>
              <a:gd name="connsiteY49" fmla="*/ 73455 h 8030691"/>
              <a:gd name="connsiteX50" fmla="*/ 6547333 w 6858001"/>
              <a:gd name="connsiteY50" fmla="*/ 50091 h 8030691"/>
              <a:gd name="connsiteX51" fmla="*/ 6702324 w 6858001"/>
              <a:gd name="connsiteY51" fmla="*/ 26222 h 8030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8030691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8030691"/>
                </a:lnTo>
                <a:lnTo>
                  <a:pt x="0" y="8030690"/>
                </a:lnTo>
                <a:lnTo>
                  <a:pt x="0" y="477747"/>
                </a:lnTo>
                <a:lnTo>
                  <a:pt x="1" y="477747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4"/>
                </a:lnTo>
                <a:lnTo>
                  <a:pt x="470460" y="63370"/>
                </a:lnTo>
                <a:lnTo>
                  <a:pt x="605563" y="79507"/>
                </a:lnTo>
                <a:lnTo>
                  <a:pt x="757810" y="96484"/>
                </a:lnTo>
                <a:lnTo>
                  <a:pt x="923774" y="114469"/>
                </a:lnTo>
                <a:lnTo>
                  <a:pt x="1104139" y="132455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50"/>
                </a:lnTo>
                <a:lnTo>
                  <a:pt x="2187703" y="212969"/>
                </a:lnTo>
                <a:lnTo>
                  <a:pt x="2436649" y="226249"/>
                </a:lnTo>
                <a:lnTo>
                  <a:pt x="2564208" y="230955"/>
                </a:lnTo>
                <a:lnTo>
                  <a:pt x="2694509" y="236166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2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3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4B31EAA-7423-46F7-9B90-4AB2B09C35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2490809-B62B-B84C-9695-D511139EE6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214201"/>
              </p:ext>
            </p:extLst>
          </p:nvPr>
        </p:nvGraphicFramePr>
        <p:xfrm>
          <a:off x="4720782" y="1562061"/>
          <a:ext cx="7306820" cy="3542751"/>
        </p:xfrm>
        <a:graphic>
          <a:graphicData uri="http://schemas.openxmlformats.org/drawingml/2006/table">
            <a:tbl>
              <a:tblPr firstRow="1" firstCol="1" bandRow="1">
                <a:tableStyleId>{616DA210-FB5B-4158-B5E0-FEB733F419BA}</a:tableStyleId>
              </a:tblPr>
              <a:tblGrid>
                <a:gridCol w="1076427">
                  <a:extLst>
                    <a:ext uri="{9D8B030D-6E8A-4147-A177-3AD203B41FA5}">
                      <a16:colId xmlns:a16="http://schemas.microsoft.com/office/drawing/2014/main" val="2290961839"/>
                    </a:ext>
                  </a:extLst>
                </a:gridCol>
                <a:gridCol w="580686">
                  <a:extLst>
                    <a:ext uri="{9D8B030D-6E8A-4147-A177-3AD203B41FA5}">
                      <a16:colId xmlns:a16="http://schemas.microsoft.com/office/drawing/2014/main" val="1461480742"/>
                    </a:ext>
                  </a:extLst>
                </a:gridCol>
                <a:gridCol w="679139">
                  <a:extLst>
                    <a:ext uri="{9D8B030D-6E8A-4147-A177-3AD203B41FA5}">
                      <a16:colId xmlns:a16="http://schemas.microsoft.com/office/drawing/2014/main" val="3963887158"/>
                    </a:ext>
                  </a:extLst>
                </a:gridCol>
                <a:gridCol w="679139">
                  <a:extLst>
                    <a:ext uri="{9D8B030D-6E8A-4147-A177-3AD203B41FA5}">
                      <a16:colId xmlns:a16="http://schemas.microsoft.com/office/drawing/2014/main" val="1854736990"/>
                    </a:ext>
                  </a:extLst>
                </a:gridCol>
                <a:gridCol w="580686">
                  <a:extLst>
                    <a:ext uri="{9D8B030D-6E8A-4147-A177-3AD203B41FA5}">
                      <a16:colId xmlns:a16="http://schemas.microsoft.com/office/drawing/2014/main" val="8199765"/>
                    </a:ext>
                  </a:extLst>
                </a:gridCol>
                <a:gridCol w="580686">
                  <a:extLst>
                    <a:ext uri="{9D8B030D-6E8A-4147-A177-3AD203B41FA5}">
                      <a16:colId xmlns:a16="http://schemas.microsoft.com/office/drawing/2014/main" val="3658929161"/>
                    </a:ext>
                  </a:extLst>
                </a:gridCol>
                <a:gridCol w="679139">
                  <a:extLst>
                    <a:ext uri="{9D8B030D-6E8A-4147-A177-3AD203B41FA5}">
                      <a16:colId xmlns:a16="http://schemas.microsoft.com/office/drawing/2014/main" val="2793548521"/>
                    </a:ext>
                  </a:extLst>
                </a:gridCol>
                <a:gridCol w="580686">
                  <a:extLst>
                    <a:ext uri="{9D8B030D-6E8A-4147-A177-3AD203B41FA5}">
                      <a16:colId xmlns:a16="http://schemas.microsoft.com/office/drawing/2014/main" val="1383625755"/>
                    </a:ext>
                  </a:extLst>
                </a:gridCol>
                <a:gridCol w="679139">
                  <a:extLst>
                    <a:ext uri="{9D8B030D-6E8A-4147-A177-3AD203B41FA5}">
                      <a16:colId xmlns:a16="http://schemas.microsoft.com/office/drawing/2014/main" val="106706464"/>
                    </a:ext>
                  </a:extLst>
                </a:gridCol>
                <a:gridCol w="580686">
                  <a:extLst>
                    <a:ext uri="{9D8B030D-6E8A-4147-A177-3AD203B41FA5}">
                      <a16:colId xmlns:a16="http://schemas.microsoft.com/office/drawing/2014/main" val="2416740048"/>
                    </a:ext>
                  </a:extLst>
                </a:gridCol>
                <a:gridCol w="610407">
                  <a:extLst>
                    <a:ext uri="{9D8B030D-6E8A-4147-A177-3AD203B41FA5}">
                      <a16:colId xmlns:a16="http://schemas.microsoft.com/office/drawing/2014/main" val="3068124701"/>
                    </a:ext>
                  </a:extLst>
                </a:gridCol>
              </a:tblGrid>
              <a:tr h="781521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Resource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Facility     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R1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R2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R3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R4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R5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R6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R7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R8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R9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R10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570014585"/>
                  </a:ext>
                </a:extLst>
              </a:tr>
              <a:tr h="276123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F1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43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369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362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49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208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481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190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214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91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5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846560944"/>
                  </a:ext>
                </a:extLst>
              </a:tr>
              <a:tr h="276123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F2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66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564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553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74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317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734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290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327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139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7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055682407"/>
                  </a:ext>
                </a:extLst>
              </a:tr>
              <a:tr h="276123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F3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55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467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458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61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262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608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240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271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115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6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96274653"/>
                  </a:ext>
                </a:extLst>
              </a:tr>
              <a:tr h="276123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F4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207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1,770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1,735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233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995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2,305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909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1,027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437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23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863822507"/>
                  </a:ext>
                </a:extLst>
              </a:tr>
              <a:tr h="276123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F5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102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875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858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115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492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1,140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450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508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216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11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145034578"/>
                  </a:ext>
                </a:extLst>
              </a:tr>
              <a:tr h="276123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F6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207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1,770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1,735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233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995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2,305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909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1,027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437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23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353185785"/>
                  </a:ext>
                </a:extLst>
              </a:tr>
              <a:tr h="276123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F7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129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1,108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1,087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146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623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1,444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570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643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273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14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100069898"/>
                  </a:ext>
                </a:extLst>
              </a:tr>
              <a:tr h="276123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F8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164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1,400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1,373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184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787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1,823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719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812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345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18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786337402"/>
                  </a:ext>
                </a:extLst>
              </a:tr>
              <a:tr h="276123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F9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189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1,614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1,583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213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908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2,102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829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936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398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21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568431820"/>
                  </a:ext>
                </a:extLst>
              </a:tr>
              <a:tr h="276123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F10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143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1,225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1,201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161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689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1,595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629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711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302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16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989405636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62163FDA-DA43-E64A-A87E-5DAD4F04D7B2}"/>
              </a:ext>
            </a:extLst>
          </p:cNvPr>
          <p:cNvSpPr/>
          <p:nvPr/>
        </p:nvSpPr>
        <p:spPr>
          <a:xfrm>
            <a:off x="5167025" y="905995"/>
            <a:ext cx="38532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Requested Resources from each facility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BD71EC6-B7AA-7F4A-BDC6-B6700B0B43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3545702"/>
              </p:ext>
            </p:extLst>
          </p:nvPr>
        </p:nvGraphicFramePr>
        <p:xfrm>
          <a:off x="4720782" y="6164987"/>
          <a:ext cx="7166420" cy="294557"/>
        </p:xfrm>
        <a:graphic>
          <a:graphicData uri="http://schemas.openxmlformats.org/drawingml/2006/table">
            <a:tbl>
              <a:tblPr firstRow="1" firstCol="1" bandRow="1">
                <a:tableStyleId>{9D7B26C5-4107-4FEC-AEDC-1716B250A1EF}</a:tableStyleId>
              </a:tblPr>
              <a:tblGrid>
                <a:gridCol w="716642">
                  <a:extLst>
                    <a:ext uri="{9D8B030D-6E8A-4147-A177-3AD203B41FA5}">
                      <a16:colId xmlns:a16="http://schemas.microsoft.com/office/drawing/2014/main" val="3617594541"/>
                    </a:ext>
                  </a:extLst>
                </a:gridCol>
                <a:gridCol w="716642">
                  <a:extLst>
                    <a:ext uri="{9D8B030D-6E8A-4147-A177-3AD203B41FA5}">
                      <a16:colId xmlns:a16="http://schemas.microsoft.com/office/drawing/2014/main" val="2696644299"/>
                    </a:ext>
                  </a:extLst>
                </a:gridCol>
                <a:gridCol w="716642">
                  <a:extLst>
                    <a:ext uri="{9D8B030D-6E8A-4147-A177-3AD203B41FA5}">
                      <a16:colId xmlns:a16="http://schemas.microsoft.com/office/drawing/2014/main" val="2298785968"/>
                    </a:ext>
                  </a:extLst>
                </a:gridCol>
                <a:gridCol w="716642">
                  <a:extLst>
                    <a:ext uri="{9D8B030D-6E8A-4147-A177-3AD203B41FA5}">
                      <a16:colId xmlns:a16="http://schemas.microsoft.com/office/drawing/2014/main" val="1781150925"/>
                    </a:ext>
                  </a:extLst>
                </a:gridCol>
                <a:gridCol w="716642">
                  <a:extLst>
                    <a:ext uri="{9D8B030D-6E8A-4147-A177-3AD203B41FA5}">
                      <a16:colId xmlns:a16="http://schemas.microsoft.com/office/drawing/2014/main" val="1295832742"/>
                    </a:ext>
                  </a:extLst>
                </a:gridCol>
                <a:gridCol w="716642">
                  <a:extLst>
                    <a:ext uri="{9D8B030D-6E8A-4147-A177-3AD203B41FA5}">
                      <a16:colId xmlns:a16="http://schemas.microsoft.com/office/drawing/2014/main" val="300716435"/>
                    </a:ext>
                  </a:extLst>
                </a:gridCol>
                <a:gridCol w="716642">
                  <a:extLst>
                    <a:ext uri="{9D8B030D-6E8A-4147-A177-3AD203B41FA5}">
                      <a16:colId xmlns:a16="http://schemas.microsoft.com/office/drawing/2014/main" val="2482056488"/>
                    </a:ext>
                  </a:extLst>
                </a:gridCol>
                <a:gridCol w="716642">
                  <a:extLst>
                    <a:ext uri="{9D8B030D-6E8A-4147-A177-3AD203B41FA5}">
                      <a16:colId xmlns:a16="http://schemas.microsoft.com/office/drawing/2014/main" val="137221769"/>
                    </a:ext>
                  </a:extLst>
                </a:gridCol>
                <a:gridCol w="716642">
                  <a:extLst>
                    <a:ext uri="{9D8B030D-6E8A-4147-A177-3AD203B41FA5}">
                      <a16:colId xmlns:a16="http://schemas.microsoft.com/office/drawing/2014/main" val="4142286447"/>
                    </a:ext>
                  </a:extLst>
                </a:gridCol>
                <a:gridCol w="716642">
                  <a:extLst>
                    <a:ext uri="{9D8B030D-6E8A-4147-A177-3AD203B41FA5}">
                      <a16:colId xmlns:a16="http://schemas.microsoft.com/office/drawing/2014/main" val="659731293"/>
                    </a:ext>
                  </a:extLst>
                </a:gridCol>
              </a:tblGrid>
              <a:tr h="294557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0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0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0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0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0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92188392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EC99F536-1ADB-8F42-9007-59CF2C898F76}"/>
              </a:ext>
            </a:extLst>
          </p:cNvPr>
          <p:cNvSpPr/>
          <p:nvPr/>
        </p:nvSpPr>
        <p:spPr>
          <a:xfrm>
            <a:off x="5109447" y="5523873"/>
            <a:ext cx="19731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Lock Chromosome</a:t>
            </a:r>
          </a:p>
        </p:txBody>
      </p:sp>
    </p:spTree>
    <p:extLst>
      <p:ext uri="{BB962C8B-B14F-4D97-AF65-F5344CB8AC3E}">
        <p14:creationId xmlns:p14="http://schemas.microsoft.com/office/powerpoint/2010/main" val="36012285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F3FC718-FDE3-4EF7-921E-A5F374EAF8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590264-8939-2E40-B40C-4ABA7A313A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855" y="789433"/>
            <a:ext cx="3108626" cy="1444752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200" dirty="0">
                <a:solidFill>
                  <a:srgbClr val="EBEBEB"/>
                </a:solidFill>
              </a:rPr>
              <a:t>Resource Allocation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CA513C-CAA6-974C-A02F-B50B577263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6916" y="2436878"/>
            <a:ext cx="3727663" cy="4154991"/>
          </a:xfrm>
        </p:spPr>
        <p:txBody>
          <a:bodyPr>
            <a:noAutofit/>
          </a:bodyPr>
          <a:lstStyle/>
          <a:p>
            <a:r>
              <a:rPr lang="en-US" sz="1800" dirty="0">
                <a:solidFill>
                  <a:srgbClr val="FFFFFF"/>
                </a:solidFill>
              </a:rPr>
              <a:t>Trial 1</a:t>
            </a:r>
          </a:p>
          <a:p>
            <a:r>
              <a:rPr lang="en-US" sz="1800" dirty="0">
                <a:solidFill>
                  <a:srgbClr val="FFFFFF"/>
                </a:solidFill>
              </a:rPr>
              <a:t>Performance of the algorithm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10 facilities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10 resources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10,000 iterations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1000 individuals in the population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churn entropy is 0.9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Mutate entropy is 0.9</a:t>
            </a:r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FAA0F719-3DC8-4F08-AD8F-5A845658CB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7DCB61BE-FA0F-4EFB-BE0E-268BAD8E30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4747655" y="-586345"/>
            <a:ext cx="6858001" cy="8030691"/>
          </a:xfrm>
          <a:custGeom>
            <a:avLst/>
            <a:gdLst>
              <a:gd name="connsiteX0" fmla="*/ 6858001 w 6858001"/>
              <a:gd name="connsiteY0" fmla="*/ 1177 h 8030691"/>
              <a:gd name="connsiteX1" fmla="*/ 6858001 w 6858001"/>
              <a:gd name="connsiteY1" fmla="*/ 1344715 h 8030691"/>
              <a:gd name="connsiteX2" fmla="*/ 6858000 w 6858001"/>
              <a:gd name="connsiteY2" fmla="*/ 1344715 h 8030691"/>
              <a:gd name="connsiteX3" fmla="*/ 6858000 w 6858001"/>
              <a:gd name="connsiteY3" fmla="*/ 8030691 h 8030691"/>
              <a:gd name="connsiteX4" fmla="*/ 0 w 6858001"/>
              <a:gd name="connsiteY4" fmla="*/ 8030690 h 8030691"/>
              <a:gd name="connsiteX5" fmla="*/ 0 w 6858001"/>
              <a:gd name="connsiteY5" fmla="*/ 477747 h 8030691"/>
              <a:gd name="connsiteX6" fmla="*/ 1 w 6858001"/>
              <a:gd name="connsiteY6" fmla="*/ 477747 h 8030691"/>
              <a:gd name="connsiteX7" fmla="*/ 1 w 6858001"/>
              <a:gd name="connsiteY7" fmla="*/ 0 h 8030691"/>
              <a:gd name="connsiteX8" fmla="*/ 40463 w 6858001"/>
              <a:gd name="connsiteY8" fmla="*/ 5883 h 8030691"/>
              <a:gd name="connsiteX9" fmla="*/ 159107 w 6858001"/>
              <a:gd name="connsiteY9" fmla="*/ 23196 h 8030691"/>
              <a:gd name="connsiteX10" fmla="*/ 245518 w 6858001"/>
              <a:gd name="connsiteY10" fmla="*/ 35299 h 8030691"/>
              <a:gd name="connsiteX11" fmla="*/ 348388 w 6858001"/>
              <a:gd name="connsiteY11" fmla="*/ 48074 h 8030691"/>
              <a:gd name="connsiteX12" fmla="*/ 470460 w 6858001"/>
              <a:gd name="connsiteY12" fmla="*/ 63370 h 8030691"/>
              <a:gd name="connsiteX13" fmla="*/ 605563 w 6858001"/>
              <a:gd name="connsiteY13" fmla="*/ 79507 h 8030691"/>
              <a:gd name="connsiteX14" fmla="*/ 757810 w 6858001"/>
              <a:gd name="connsiteY14" fmla="*/ 96484 h 8030691"/>
              <a:gd name="connsiteX15" fmla="*/ 923774 w 6858001"/>
              <a:gd name="connsiteY15" fmla="*/ 114469 h 8030691"/>
              <a:gd name="connsiteX16" fmla="*/ 1104139 w 6858001"/>
              <a:gd name="connsiteY16" fmla="*/ 132455 h 8030691"/>
              <a:gd name="connsiteX17" fmla="*/ 1296163 w 6858001"/>
              <a:gd name="connsiteY17" fmla="*/ 150776 h 8030691"/>
              <a:gd name="connsiteX18" fmla="*/ 1503275 w 6858001"/>
              <a:gd name="connsiteY18" fmla="*/ 167753 h 8030691"/>
              <a:gd name="connsiteX19" fmla="*/ 1719988 w 6858001"/>
              <a:gd name="connsiteY19" fmla="*/ 184058 h 8030691"/>
              <a:gd name="connsiteX20" fmla="*/ 1949045 w 6858001"/>
              <a:gd name="connsiteY20" fmla="*/ 198850 h 8030691"/>
              <a:gd name="connsiteX21" fmla="*/ 2187703 w 6858001"/>
              <a:gd name="connsiteY21" fmla="*/ 212969 h 8030691"/>
              <a:gd name="connsiteX22" fmla="*/ 2436649 w 6858001"/>
              <a:gd name="connsiteY22" fmla="*/ 226249 h 8030691"/>
              <a:gd name="connsiteX23" fmla="*/ 2564208 w 6858001"/>
              <a:gd name="connsiteY23" fmla="*/ 230955 h 8030691"/>
              <a:gd name="connsiteX24" fmla="*/ 2694509 w 6858001"/>
              <a:gd name="connsiteY24" fmla="*/ 236166 h 8030691"/>
              <a:gd name="connsiteX25" fmla="*/ 2826869 w 6858001"/>
              <a:gd name="connsiteY25" fmla="*/ 241040 h 8030691"/>
              <a:gd name="connsiteX26" fmla="*/ 2959914 w 6858001"/>
              <a:gd name="connsiteY26" fmla="*/ 244234 h 8030691"/>
              <a:gd name="connsiteX27" fmla="*/ 3095702 w 6858001"/>
              <a:gd name="connsiteY27" fmla="*/ 247092 h 8030691"/>
              <a:gd name="connsiteX28" fmla="*/ 3232862 w 6858001"/>
              <a:gd name="connsiteY28" fmla="*/ 250117 h 8030691"/>
              <a:gd name="connsiteX29" fmla="*/ 3372766 w 6858001"/>
              <a:gd name="connsiteY29" fmla="*/ 252134 h 8030691"/>
              <a:gd name="connsiteX30" fmla="*/ 3514040 w 6858001"/>
              <a:gd name="connsiteY30" fmla="*/ 252134 h 8030691"/>
              <a:gd name="connsiteX31" fmla="*/ 3656686 w 6858001"/>
              <a:gd name="connsiteY31" fmla="*/ 253143 h 8030691"/>
              <a:gd name="connsiteX32" fmla="*/ 3800705 w 6858001"/>
              <a:gd name="connsiteY32" fmla="*/ 252134 h 8030691"/>
              <a:gd name="connsiteX33" fmla="*/ 3946780 w 6858001"/>
              <a:gd name="connsiteY33" fmla="*/ 250117 h 8030691"/>
              <a:gd name="connsiteX34" fmla="*/ 4092856 w 6858001"/>
              <a:gd name="connsiteY34" fmla="*/ 248268 h 8030691"/>
              <a:gd name="connsiteX35" fmla="*/ 4240988 w 6858001"/>
              <a:gd name="connsiteY35" fmla="*/ 244234 h 8030691"/>
              <a:gd name="connsiteX36" fmla="*/ 4390492 w 6858001"/>
              <a:gd name="connsiteY36" fmla="*/ 240032 h 8030691"/>
              <a:gd name="connsiteX37" fmla="*/ 4539997 w 6858001"/>
              <a:gd name="connsiteY37" fmla="*/ 235157 h 8030691"/>
              <a:gd name="connsiteX38" fmla="*/ 4690873 w 6858001"/>
              <a:gd name="connsiteY38" fmla="*/ 228266 h 8030691"/>
              <a:gd name="connsiteX39" fmla="*/ 4843120 w 6858001"/>
              <a:gd name="connsiteY39" fmla="*/ 220029 h 8030691"/>
              <a:gd name="connsiteX40" fmla="*/ 4996054 w 6858001"/>
              <a:gd name="connsiteY40" fmla="*/ 212129 h 8030691"/>
              <a:gd name="connsiteX41" fmla="*/ 5148987 w 6858001"/>
              <a:gd name="connsiteY41" fmla="*/ 202044 h 8030691"/>
              <a:gd name="connsiteX42" fmla="*/ 5303978 w 6858001"/>
              <a:gd name="connsiteY42" fmla="*/ 189941 h 8030691"/>
              <a:gd name="connsiteX43" fmla="*/ 5456911 w 6858001"/>
              <a:gd name="connsiteY43" fmla="*/ 177839 h 8030691"/>
              <a:gd name="connsiteX44" fmla="*/ 5612588 w 6858001"/>
              <a:gd name="connsiteY44" fmla="*/ 163887 h 8030691"/>
              <a:gd name="connsiteX45" fmla="*/ 5768950 w 6858001"/>
              <a:gd name="connsiteY45" fmla="*/ 148591 h 8030691"/>
              <a:gd name="connsiteX46" fmla="*/ 5923255 w 6858001"/>
              <a:gd name="connsiteY46" fmla="*/ 132455 h 8030691"/>
              <a:gd name="connsiteX47" fmla="*/ 6079618 w 6858001"/>
              <a:gd name="connsiteY47" fmla="*/ 113629 h 8030691"/>
              <a:gd name="connsiteX48" fmla="*/ 6235294 w 6858001"/>
              <a:gd name="connsiteY48" fmla="*/ 93458 h 8030691"/>
              <a:gd name="connsiteX49" fmla="*/ 6391657 w 6858001"/>
              <a:gd name="connsiteY49" fmla="*/ 73455 h 8030691"/>
              <a:gd name="connsiteX50" fmla="*/ 6547333 w 6858001"/>
              <a:gd name="connsiteY50" fmla="*/ 50091 h 8030691"/>
              <a:gd name="connsiteX51" fmla="*/ 6702324 w 6858001"/>
              <a:gd name="connsiteY51" fmla="*/ 26222 h 8030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8030691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8030691"/>
                </a:lnTo>
                <a:lnTo>
                  <a:pt x="0" y="8030690"/>
                </a:lnTo>
                <a:lnTo>
                  <a:pt x="0" y="477747"/>
                </a:lnTo>
                <a:lnTo>
                  <a:pt x="1" y="477747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4"/>
                </a:lnTo>
                <a:lnTo>
                  <a:pt x="470460" y="63370"/>
                </a:lnTo>
                <a:lnTo>
                  <a:pt x="605563" y="79507"/>
                </a:lnTo>
                <a:lnTo>
                  <a:pt x="757810" y="96484"/>
                </a:lnTo>
                <a:lnTo>
                  <a:pt x="923774" y="114469"/>
                </a:lnTo>
                <a:lnTo>
                  <a:pt x="1104139" y="132455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50"/>
                </a:lnTo>
                <a:lnTo>
                  <a:pt x="2187703" y="212969"/>
                </a:lnTo>
                <a:lnTo>
                  <a:pt x="2436649" y="226249"/>
                </a:lnTo>
                <a:lnTo>
                  <a:pt x="2564208" y="230955"/>
                </a:lnTo>
                <a:lnTo>
                  <a:pt x="2694509" y="236166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2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3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4B31EAA-7423-46F7-9B90-4AB2B09C35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D20A333-03FF-554D-AA96-90C7BA3BAEC1}"/>
              </a:ext>
            </a:extLst>
          </p:cNvPr>
          <p:cNvSpPr/>
          <p:nvPr/>
        </p:nvSpPr>
        <p:spPr>
          <a:xfrm>
            <a:off x="4977941" y="621166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performance of proposed GA for 10 facilities requesting 10 resources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79AE23A-ECF1-1D46-A5C4-3318B2DFCF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8755" y="1143000"/>
            <a:ext cx="7035800" cy="497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7395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F3FC718-FDE3-4EF7-921E-A5F374EAF8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992DFF-EC68-D146-87D5-FAF9A3C12D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855" y="1447799"/>
            <a:ext cx="3108626" cy="1444752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200" dirty="0">
                <a:solidFill>
                  <a:srgbClr val="EBEBEB"/>
                </a:solidFill>
              </a:rPr>
              <a:t>Resource Allocation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E05B83-7C70-AD43-B287-0542935129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855" y="3072385"/>
            <a:ext cx="3108057" cy="2947415"/>
          </a:xfrm>
        </p:spPr>
        <p:txBody>
          <a:bodyPr>
            <a:normAutofit/>
          </a:bodyPr>
          <a:lstStyle/>
          <a:p>
            <a:r>
              <a:rPr lang="en-US" sz="1400" dirty="0">
                <a:solidFill>
                  <a:srgbClr val="FFFFFF"/>
                </a:solidFill>
              </a:rPr>
              <a:t>Trial 1</a:t>
            </a:r>
          </a:p>
          <a:p>
            <a:pPr lvl="1"/>
            <a:r>
              <a:rPr lang="en-US" sz="1400" dirty="0">
                <a:solidFill>
                  <a:srgbClr val="FFFFFF"/>
                </a:solidFill>
              </a:rPr>
              <a:t>Resource allocated for high risk facility</a:t>
            </a:r>
          </a:p>
          <a:p>
            <a:pPr lvl="1"/>
            <a:r>
              <a:rPr lang="en-US" sz="1400" dirty="0">
                <a:solidFill>
                  <a:srgbClr val="FFFFFF"/>
                </a:solidFill>
              </a:rPr>
              <a:t>Standard GA and proposed GA</a:t>
            </a:r>
          </a:p>
          <a:p>
            <a:pPr lvl="1"/>
            <a:r>
              <a:rPr lang="en-US" sz="1400" dirty="0">
                <a:solidFill>
                  <a:srgbClr val="FFFFFF"/>
                </a:solidFill>
              </a:rPr>
              <a:t>Proposed GA gives priority to high risk facility</a:t>
            </a:r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FAA0F719-3DC8-4F08-AD8F-5A845658CB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7DCB61BE-FA0F-4EFB-BE0E-268BAD8E30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4747655" y="-586345"/>
            <a:ext cx="6858001" cy="8030691"/>
          </a:xfrm>
          <a:custGeom>
            <a:avLst/>
            <a:gdLst>
              <a:gd name="connsiteX0" fmla="*/ 6858001 w 6858001"/>
              <a:gd name="connsiteY0" fmla="*/ 1177 h 8030691"/>
              <a:gd name="connsiteX1" fmla="*/ 6858001 w 6858001"/>
              <a:gd name="connsiteY1" fmla="*/ 1344715 h 8030691"/>
              <a:gd name="connsiteX2" fmla="*/ 6858000 w 6858001"/>
              <a:gd name="connsiteY2" fmla="*/ 1344715 h 8030691"/>
              <a:gd name="connsiteX3" fmla="*/ 6858000 w 6858001"/>
              <a:gd name="connsiteY3" fmla="*/ 8030691 h 8030691"/>
              <a:gd name="connsiteX4" fmla="*/ 0 w 6858001"/>
              <a:gd name="connsiteY4" fmla="*/ 8030690 h 8030691"/>
              <a:gd name="connsiteX5" fmla="*/ 0 w 6858001"/>
              <a:gd name="connsiteY5" fmla="*/ 477747 h 8030691"/>
              <a:gd name="connsiteX6" fmla="*/ 1 w 6858001"/>
              <a:gd name="connsiteY6" fmla="*/ 477747 h 8030691"/>
              <a:gd name="connsiteX7" fmla="*/ 1 w 6858001"/>
              <a:gd name="connsiteY7" fmla="*/ 0 h 8030691"/>
              <a:gd name="connsiteX8" fmla="*/ 40463 w 6858001"/>
              <a:gd name="connsiteY8" fmla="*/ 5883 h 8030691"/>
              <a:gd name="connsiteX9" fmla="*/ 159107 w 6858001"/>
              <a:gd name="connsiteY9" fmla="*/ 23196 h 8030691"/>
              <a:gd name="connsiteX10" fmla="*/ 245518 w 6858001"/>
              <a:gd name="connsiteY10" fmla="*/ 35299 h 8030691"/>
              <a:gd name="connsiteX11" fmla="*/ 348388 w 6858001"/>
              <a:gd name="connsiteY11" fmla="*/ 48074 h 8030691"/>
              <a:gd name="connsiteX12" fmla="*/ 470460 w 6858001"/>
              <a:gd name="connsiteY12" fmla="*/ 63370 h 8030691"/>
              <a:gd name="connsiteX13" fmla="*/ 605563 w 6858001"/>
              <a:gd name="connsiteY13" fmla="*/ 79507 h 8030691"/>
              <a:gd name="connsiteX14" fmla="*/ 757810 w 6858001"/>
              <a:gd name="connsiteY14" fmla="*/ 96484 h 8030691"/>
              <a:gd name="connsiteX15" fmla="*/ 923774 w 6858001"/>
              <a:gd name="connsiteY15" fmla="*/ 114469 h 8030691"/>
              <a:gd name="connsiteX16" fmla="*/ 1104139 w 6858001"/>
              <a:gd name="connsiteY16" fmla="*/ 132455 h 8030691"/>
              <a:gd name="connsiteX17" fmla="*/ 1296163 w 6858001"/>
              <a:gd name="connsiteY17" fmla="*/ 150776 h 8030691"/>
              <a:gd name="connsiteX18" fmla="*/ 1503275 w 6858001"/>
              <a:gd name="connsiteY18" fmla="*/ 167753 h 8030691"/>
              <a:gd name="connsiteX19" fmla="*/ 1719988 w 6858001"/>
              <a:gd name="connsiteY19" fmla="*/ 184058 h 8030691"/>
              <a:gd name="connsiteX20" fmla="*/ 1949045 w 6858001"/>
              <a:gd name="connsiteY20" fmla="*/ 198850 h 8030691"/>
              <a:gd name="connsiteX21" fmla="*/ 2187703 w 6858001"/>
              <a:gd name="connsiteY21" fmla="*/ 212969 h 8030691"/>
              <a:gd name="connsiteX22" fmla="*/ 2436649 w 6858001"/>
              <a:gd name="connsiteY22" fmla="*/ 226249 h 8030691"/>
              <a:gd name="connsiteX23" fmla="*/ 2564208 w 6858001"/>
              <a:gd name="connsiteY23" fmla="*/ 230955 h 8030691"/>
              <a:gd name="connsiteX24" fmla="*/ 2694509 w 6858001"/>
              <a:gd name="connsiteY24" fmla="*/ 236166 h 8030691"/>
              <a:gd name="connsiteX25" fmla="*/ 2826869 w 6858001"/>
              <a:gd name="connsiteY25" fmla="*/ 241040 h 8030691"/>
              <a:gd name="connsiteX26" fmla="*/ 2959914 w 6858001"/>
              <a:gd name="connsiteY26" fmla="*/ 244234 h 8030691"/>
              <a:gd name="connsiteX27" fmla="*/ 3095702 w 6858001"/>
              <a:gd name="connsiteY27" fmla="*/ 247092 h 8030691"/>
              <a:gd name="connsiteX28" fmla="*/ 3232862 w 6858001"/>
              <a:gd name="connsiteY28" fmla="*/ 250117 h 8030691"/>
              <a:gd name="connsiteX29" fmla="*/ 3372766 w 6858001"/>
              <a:gd name="connsiteY29" fmla="*/ 252134 h 8030691"/>
              <a:gd name="connsiteX30" fmla="*/ 3514040 w 6858001"/>
              <a:gd name="connsiteY30" fmla="*/ 252134 h 8030691"/>
              <a:gd name="connsiteX31" fmla="*/ 3656686 w 6858001"/>
              <a:gd name="connsiteY31" fmla="*/ 253143 h 8030691"/>
              <a:gd name="connsiteX32" fmla="*/ 3800705 w 6858001"/>
              <a:gd name="connsiteY32" fmla="*/ 252134 h 8030691"/>
              <a:gd name="connsiteX33" fmla="*/ 3946780 w 6858001"/>
              <a:gd name="connsiteY33" fmla="*/ 250117 h 8030691"/>
              <a:gd name="connsiteX34" fmla="*/ 4092856 w 6858001"/>
              <a:gd name="connsiteY34" fmla="*/ 248268 h 8030691"/>
              <a:gd name="connsiteX35" fmla="*/ 4240988 w 6858001"/>
              <a:gd name="connsiteY35" fmla="*/ 244234 h 8030691"/>
              <a:gd name="connsiteX36" fmla="*/ 4390492 w 6858001"/>
              <a:gd name="connsiteY36" fmla="*/ 240032 h 8030691"/>
              <a:gd name="connsiteX37" fmla="*/ 4539997 w 6858001"/>
              <a:gd name="connsiteY37" fmla="*/ 235157 h 8030691"/>
              <a:gd name="connsiteX38" fmla="*/ 4690873 w 6858001"/>
              <a:gd name="connsiteY38" fmla="*/ 228266 h 8030691"/>
              <a:gd name="connsiteX39" fmla="*/ 4843120 w 6858001"/>
              <a:gd name="connsiteY39" fmla="*/ 220029 h 8030691"/>
              <a:gd name="connsiteX40" fmla="*/ 4996054 w 6858001"/>
              <a:gd name="connsiteY40" fmla="*/ 212129 h 8030691"/>
              <a:gd name="connsiteX41" fmla="*/ 5148987 w 6858001"/>
              <a:gd name="connsiteY41" fmla="*/ 202044 h 8030691"/>
              <a:gd name="connsiteX42" fmla="*/ 5303978 w 6858001"/>
              <a:gd name="connsiteY42" fmla="*/ 189941 h 8030691"/>
              <a:gd name="connsiteX43" fmla="*/ 5456911 w 6858001"/>
              <a:gd name="connsiteY43" fmla="*/ 177839 h 8030691"/>
              <a:gd name="connsiteX44" fmla="*/ 5612588 w 6858001"/>
              <a:gd name="connsiteY44" fmla="*/ 163887 h 8030691"/>
              <a:gd name="connsiteX45" fmla="*/ 5768950 w 6858001"/>
              <a:gd name="connsiteY45" fmla="*/ 148591 h 8030691"/>
              <a:gd name="connsiteX46" fmla="*/ 5923255 w 6858001"/>
              <a:gd name="connsiteY46" fmla="*/ 132455 h 8030691"/>
              <a:gd name="connsiteX47" fmla="*/ 6079618 w 6858001"/>
              <a:gd name="connsiteY47" fmla="*/ 113629 h 8030691"/>
              <a:gd name="connsiteX48" fmla="*/ 6235294 w 6858001"/>
              <a:gd name="connsiteY48" fmla="*/ 93458 h 8030691"/>
              <a:gd name="connsiteX49" fmla="*/ 6391657 w 6858001"/>
              <a:gd name="connsiteY49" fmla="*/ 73455 h 8030691"/>
              <a:gd name="connsiteX50" fmla="*/ 6547333 w 6858001"/>
              <a:gd name="connsiteY50" fmla="*/ 50091 h 8030691"/>
              <a:gd name="connsiteX51" fmla="*/ 6702324 w 6858001"/>
              <a:gd name="connsiteY51" fmla="*/ 26222 h 8030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8030691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8030691"/>
                </a:lnTo>
                <a:lnTo>
                  <a:pt x="0" y="8030690"/>
                </a:lnTo>
                <a:lnTo>
                  <a:pt x="0" y="477747"/>
                </a:lnTo>
                <a:lnTo>
                  <a:pt x="1" y="477747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4"/>
                </a:lnTo>
                <a:lnTo>
                  <a:pt x="470460" y="63370"/>
                </a:lnTo>
                <a:lnTo>
                  <a:pt x="605563" y="79507"/>
                </a:lnTo>
                <a:lnTo>
                  <a:pt x="757810" y="96484"/>
                </a:lnTo>
                <a:lnTo>
                  <a:pt x="923774" y="114469"/>
                </a:lnTo>
                <a:lnTo>
                  <a:pt x="1104139" y="132455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50"/>
                </a:lnTo>
                <a:lnTo>
                  <a:pt x="2187703" y="212969"/>
                </a:lnTo>
                <a:lnTo>
                  <a:pt x="2436649" y="226249"/>
                </a:lnTo>
                <a:lnTo>
                  <a:pt x="2564208" y="230955"/>
                </a:lnTo>
                <a:lnTo>
                  <a:pt x="2694509" y="236166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2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3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4B31EAA-7423-46F7-9B90-4AB2B09C35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9D9D20F-E097-634B-94B5-D9CCD9F799DD}"/>
              </a:ext>
            </a:extLst>
          </p:cNvPr>
          <p:cNvSpPr/>
          <p:nvPr/>
        </p:nvSpPr>
        <p:spPr>
          <a:xfrm>
            <a:off x="6122184" y="6208319"/>
            <a:ext cx="39047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High risk facility and resource allocation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2F5A939-26C7-AC4E-80EA-30BC84DCC6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8742" y="1220440"/>
            <a:ext cx="6451600" cy="24892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AACB644-8773-B54B-A935-88349B610C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6980" y="3403092"/>
            <a:ext cx="62992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5828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F3FC718-FDE3-4EF7-921E-A5F374EAF8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BC29E9-3062-1D42-884A-9EB863581D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805" y="273591"/>
            <a:ext cx="3108626" cy="1444752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200" dirty="0">
                <a:solidFill>
                  <a:srgbClr val="EBEBEB"/>
                </a:solidFill>
              </a:rPr>
              <a:t>Resource Allocation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2754B4-79BA-4542-A9E6-3BB9FC800E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6637" y="2073616"/>
            <a:ext cx="3454673" cy="4454414"/>
          </a:xfrm>
        </p:spPr>
        <p:txBody>
          <a:bodyPr>
            <a:normAutofit fontScale="85000" lnSpcReduction="10000"/>
          </a:bodyPr>
          <a:lstStyle/>
          <a:p>
            <a:r>
              <a:rPr lang="en-US" sz="1900" dirty="0">
                <a:solidFill>
                  <a:srgbClr val="FFFFFF"/>
                </a:solidFill>
              </a:rPr>
              <a:t>Trial 1</a:t>
            </a:r>
          </a:p>
          <a:p>
            <a:pPr lvl="1"/>
            <a:r>
              <a:rPr lang="en-US" sz="1900" dirty="0">
                <a:solidFill>
                  <a:srgbClr val="FFFFFF"/>
                </a:solidFill>
              </a:rPr>
              <a:t>Resource allocated for low risk facility</a:t>
            </a:r>
          </a:p>
          <a:p>
            <a:pPr lvl="1"/>
            <a:r>
              <a:rPr lang="en-US" sz="1900" dirty="0">
                <a:solidFill>
                  <a:srgbClr val="FFFFFF"/>
                </a:solidFill>
              </a:rPr>
              <a:t>Standard GA and proposed GA</a:t>
            </a:r>
          </a:p>
          <a:p>
            <a:pPr lvl="1"/>
            <a:r>
              <a:rPr lang="en-US" sz="1900" dirty="0">
                <a:solidFill>
                  <a:srgbClr val="FFFFFF"/>
                </a:solidFill>
              </a:rPr>
              <a:t>Proposed GA gives low to low risk facility</a:t>
            </a:r>
          </a:p>
          <a:p>
            <a:pPr lvl="1"/>
            <a:r>
              <a:rPr lang="en-US" sz="1900" dirty="0">
                <a:solidFill>
                  <a:srgbClr val="FFFFFF"/>
                </a:solidFill>
              </a:rPr>
              <a:t>Note: Standard GA seems to be performing better. But that treats high and low risk facilities equally</a:t>
            </a:r>
          </a:p>
          <a:p>
            <a:pPr lvl="1"/>
            <a:r>
              <a:rPr lang="en-US" sz="1900" dirty="0">
                <a:solidFill>
                  <a:srgbClr val="FFFFFF"/>
                </a:solidFill>
              </a:rPr>
              <a:t>Proposed GA give priority to high risk facility over low risk facilities</a:t>
            </a:r>
          </a:p>
          <a:p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FAA0F719-3DC8-4F08-AD8F-5A845658CB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7DCB61BE-FA0F-4EFB-BE0E-268BAD8E30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4747655" y="-586345"/>
            <a:ext cx="6858001" cy="8030691"/>
          </a:xfrm>
          <a:custGeom>
            <a:avLst/>
            <a:gdLst>
              <a:gd name="connsiteX0" fmla="*/ 6858001 w 6858001"/>
              <a:gd name="connsiteY0" fmla="*/ 1177 h 8030691"/>
              <a:gd name="connsiteX1" fmla="*/ 6858001 w 6858001"/>
              <a:gd name="connsiteY1" fmla="*/ 1344715 h 8030691"/>
              <a:gd name="connsiteX2" fmla="*/ 6858000 w 6858001"/>
              <a:gd name="connsiteY2" fmla="*/ 1344715 h 8030691"/>
              <a:gd name="connsiteX3" fmla="*/ 6858000 w 6858001"/>
              <a:gd name="connsiteY3" fmla="*/ 8030691 h 8030691"/>
              <a:gd name="connsiteX4" fmla="*/ 0 w 6858001"/>
              <a:gd name="connsiteY4" fmla="*/ 8030690 h 8030691"/>
              <a:gd name="connsiteX5" fmla="*/ 0 w 6858001"/>
              <a:gd name="connsiteY5" fmla="*/ 477747 h 8030691"/>
              <a:gd name="connsiteX6" fmla="*/ 1 w 6858001"/>
              <a:gd name="connsiteY6" fmla="*/ 477747 h 8030691"/>
              <a:gd name="connsiteX7" fmla="*/ 1 w 6858001"/>
              <a:gd name="connsiteY7" fmla="*/ 0 h 8030691"/>
              <a:gd name="connsiteX8" fmla="*/ 40463 w 6858001"/>
              <a:gd name="connsiteY8" fmla="*/ 5883 h 8030691"/>
              <a:gd name="connsiteX9" fmla="*/ 159107 w 6858001"/>
              <a:gd name="connsiteY9" fmla="*/ 23196 h 8030691"/>
              <a:gd name="connsiteX10" fmla="*/ 245518 w 6858001"/>
              <a:gd name="connsiteY10" fmla="*/ 35299 h 8030691"/>
              <a:gd name="connsiteX11" fmla="*/ 348388 w 6858001"/>
              <a:gd name="connsiteY11" fmla="*/ 48074 h 8030691"/>
              <a:gd name="connsiteX12" fmla="*/ 470460 w 6858001"/>
              <a:gd name="connsiteY12" fmla="*/ 63370 h 8030691"/>
              <a:gd name="connsiteX13" fmla="*/ 605563 w 6858001"/>
              <a:gd name="connsiteY13" fmla="*/ 79507 h 8030691"/>
              <a:gd name="connsiteX14" fmla="*/ 757810 w 6858001"/>
              <a:gd name="connsiteY14" fmla="*/ 96484 h 8030691"/>
              <a:gd name="connsiteX15" fmla="*/ 923774 w 6858001"/>
              <a:gd name="connsiteY15" fmla="*/ 114469 h 8030691"/>
              <a:gd name="connsiteX16" fmla="*/ 1104139 w 6858001"/>
              <a:gd name="connsiteY16" fmla="*/ 132455 h 8030691"/>
              <a:gd name="connsiteX17" fmla="*/ 1296163 w 6858001"/>
              <a:gd name="connsiteY17" fmla="*/ 150776 h 8030691"/>
              <a:gd name="connsiteX18" fmla="*/ 1503275 w 6858001"/>
              <a:gd name="connsiteY18" fmla="*/ 167753 h 8030691"/>
              <a:gd name="connsiteX19" fmla="*/ 1719988 w 6858001"/>
              <a:gd name="connsiteY19" fmla="*/ 184058 h 8030691"/>
              <a:gd name="connsiteX20" fmla="*/ 1949045 w 6858001"/>
              <a:gd name="connsiteY20" fmla="*/ 198850 h 8030691"/>
              <a:gd name="connsiteX21" fmla="*/ 2187703 w 6858001"/>
              <a:gd name="connsiteY21" fmla="*/ 212969 h 8030691"/>
              <a:gd name="connsiteX22" fmla="*/ 2436649 w 6858001"/>
              <a:gd name="connsiteY22" fmla="*/ 226249 h 8030691"/>
              <a:gd name="connsiteX23" fmla="*/ 2564208 w 6858001"/>
              <a:gd name="connsiteY23" fmla="*/ 230955 h 8030691"/>
              <a:gd name="connsiteX24" fmla="*/ 2694509 w 6858001"/>
              <a:gd name="connsiteY24" fmla="*/ 236166 h 8030691"/>
              <a:gd name="connsiteX25" fmla="*/ 2826869 w 6858001"/>
              <a:gd name="connsiteY25" fmla="*/ 241040 h 8030691"/>
              <a:gd name="connsiteX26" fmla="*/ 2959914 w 6858001"/>
              <a:gd name="connsiteY26" fmla="*/ 244234 h 8030691"/>
              <a:gd name="connsiteX27" fmla="*/ 3095702 w 6858001"/>
              <a:gd name="connsiteY27" fmla="*/ 247092 h 8030691"/>
              <a:gd name="connsiteX28" fmla="*/ 3232862 w 6858001"/>
              <a:gd name="connsiteY28" fmla="*/ 250117 h 8030691"/>
              <a:gd name="connsiteX29" fmla="*/ 3372766 w 6858001"/>
              <a:gd name="connsiteY29" fmla="*/ 252134 h 8030691"/>
              <a:gd name="connsiteX30" fmla="*/ 3514040 w 6858001"/>
              <a:gd name="connsiteY30" fmla="*/ 252134 h 8030691"/>
              <a:gd name="connsiteX31" fmla="*/ 3656686 w 6858001"/>
              <a:gd name="connsiteY31" fmla="*/ 253143 h 8030691"/>
              <a:gd name="connsiteX32" fmla="*/ 3800705 w 6858001"/>
              <a:gd name="connsiteY32" fmla="*/ 252134 h 8030691"/>
              <a:gd name="connsiteX33" fmla="*/ 3946780 w 6858001"/>
              <a:gd name="connsiteY33" fmla="*/ 250117 h 8030691"/>
              <a:gd name="connsiteX34" fmla="*/ 4092856 w 6858001"/>
              <a:gd name="connsiteY34" fmla="*/ 248268 h 8030691"/>
              <a:gd name="connsiteX35" fmla="*/ 4240988 w 6858001"/>
              <a:gd name="connsiteY35" fmla="*/ 244234 h 8030691"/>
              <a:gd name="connsiteX36" fmla="*/ 4390492 w 6858001"/>
              <a:gd name="connsiteY36" fmla="*/ 240032 h 8030691"/>
              <a:gd name="connsiteX37" fmla="*/ 4539997 w 6858001"/>
              <a:gd name="connsiteY37" fmla="*/ 235157 h 8030691"/>
              <a:gd name="connsiteX38" fmla="*/ 4690873 w 6858001"/>
              <a:gd name="connsiteY38" fmla="*/ 228266 h 8030691"/>
              <a:gd name="connsiteX39" fmla="*/ 4843120 w 6858001"/>
              <a:gd name="connsiteY39" fmla="*/ 220029 h 8030691"/>
              <a:gd name="connsiteX40" fmla="*/ 4996054 w 6858001"/>
              <a:gd name="connsiteY40" fmla="*/ 212129 h 8030691"/>
              <a:gd name="connsiteX41" fmla="*/ 5148987 w 6858001"/>
              <a:gd name="connsiteY41" fmla="*/ 202044 h 8030691"/>
              <a:gd name="connsiteX42" fmla="*/ 5303978 w 6858001"/>
              <a:gd name="connsiteY42" fmla="*/ 189941 h 8030691"/>
              <a:gd name="connsiteX43" fmla="*/ 5456911 w 6858001"/>
              <a:gd name="connsiteY43" fmla="*/ 177839 h 8030691"/>
              <a:gd name="connsiteX44" fmla="*/ 5612588 w 6858001"/>
              <a:gd name="connsiteY44" fmla="*/ 163887 h 8030691"/>
              <a:gd name="connsiteX45" fmla="*/ 5768950 w 6858001"/>
              <a:gd name="connsiteY45" fmla="*/ 148591 h 8030691"/>
              <a:gd name="connsiteX46" fmla="*/ 5923255 w 6858001"/>
              <a:gd name="connsiteY46" fmla="*/ 132455 h 8030691"/>
              <a:gd name="connsiteX47" fmla="*/ 6079618 w 6858001"/>
              <a:gd name="connsiteY47" fmla="*/ 113629 h 8030691"/>
              <a:gd name="connsiteX48" fmla="*/ 6235294 w 6858001"/>
              <a:gd name="connsiteY48" fmla="*/ 93458 h 8030691"/>
              <a:gd name="connsiteX49" fmla="*/ 6391657 w 6858001"/>
              <a:gd name="connsiteY49" fmla="*/ 73455 h 8030691"/>
              <a:gd name="connsiteX50" fmla="*/ 6547333 w 6858001"/>
              <a:gd name="connsiteY50" fmla="*/ 50091 h 8030691"/>
              <a:gd name="connsiteX51" fmla="*/ 6702324 w 6858001"/>
              <a:gd name="connsiteY51" fmla="*/ 26222 h 8030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8030691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8030691"/>
                </a:lnTo>
                <a:lnTo>
                  <a:pt x="0" y="8030690"/>
                </a:lnTo>
                <a:lnTo>
                  <a:pt x="0" y="477747"/>
                </a:lnTo>
                <a:lnTo>
                  <a:pt x="1" y="477747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4"/>
                </a:lnTo>
                <a:lnTo>
                  <a:pt x="470460" y="63370"/>
                </a:lnTo>
                <a:lnTo>
                  <a:pt x="605563" y="79507"/>
                </a:lnTo>
                <a:lnTo>
                  <a:pt x="757810" y="96484"/>
                </a:lnTo>
                <a:lnTo>
                  <a:pt x="923774" y="114469"/>
                </a:lnTo>
                <a:lnTo>
                  <a:pt x="1104139" y="132455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50"/>
                </a:lnTo>
                <a:lnTo>
                  <a:pt x="2187703" y="212969"/>
                </a:lnTo>
                <a:lnTo>
                  <a:pt x="2436649" y="226249"/>
                </a:lnTo>
                <a:lnTo>
                  <a:pt x="2564208" y="230955"/>
                </a:lnTo>
                <a:lnTo>
                  <a:pt x="2694509" y="236166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2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3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4B31EAA-7423-46F7-9B90-4AB2B09C35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E3014B2-5DCF-514A-B50F-C35FDBEC9BA0}"/>
              </a:ext>
            </a:extLst>
          </p:cNvPr>
          <p:cNvSpPr/>
          <p:nvPr/>
        </p:nvSpPr>
        <p:spPr>
          <a:xfrm>
            <a:off x="5877191" y="6158698"/>
            <a:ext cx="41793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Lowest risk facility and resource allocation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C2EBE0C-C86A-7944-BD78-190D78FED2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7241" y="966441"/>
            <a:ext cx="6477000" cy="27432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8100F6B-010C-5348-B841-BF90324E46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7255" y="3651225"/>
            <a:ext cx="63500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8992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F3FC718-FDE3-4EF7-921E-A5F374EAF8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116F12-3922-CB40-8B79-FA9CE2BBEE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855" y="1447799"/>
            <a:ext cx="3108626" cy="1444752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200" dirty="0">
                <a:solidFill>
                  <a:srgbClr val="EBEBEB"/>
                </a:solidFill>
              </a:rPr>
              <a:t>Resource Allocation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6725AC-9D1D-684E-A4FF-4BF4F8AD9E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855" y="3072385"/>
            <a:ext cx="3108057" cy="2947415"/>
          </a:xfrm>
        </p:spPr>
        <p:txBody>
          <a:bodyPr>
            <a:normAutofit/>
          </a:bodyPr>
          <a:lstStyle/>
          <a:p>
            <a:r>
              <a:rPr lang="en-US" sz="1400" dirty="0">
                <a:solidFill>
                  <a:srgbClr val="FFFFFF"/>
                </a:solidFill>
              </a:rPr>
              <a:t>Trial 2</a:t>
            </a:r>
          </a:p>
          <a:p>
            <a:r>
              <a:rPr lang="en-US" sz="1400" dirty="0">
                <a:solidFill>
                  <a:srgbClr val="FFFFFF"/>
                </a:solidFill>
              </a:rPr>
              <a:t>Performance of the algorithm</a:t>
            </a:r>
          </a:p>
          <a:p>
            <a:pPr lvl="1"/>
            <a:r>
              <a:rPr lang="en-US" sz="1400" dirty="0">
                <a:solidFill>
                  <a:srgbClr val="FFFFFF"/>
                </a:solidFill>
              </a:rPr>
              <a:t>50 facilities</a:t>
            </a:r>
          </a:p>
          <a:p>
            <a:pPr lvl="1"/>
            <a:r>
              <a:rPr lang="en-US" sz="1400" dirty="0">
                <a:solidFill>
                  <a:srgbClr val="FFFFFF"/>
                </a:solidFill>
              </a:rPr>
              <a:t>5 resources</a:t>
            </a:r>
          </a:p>
          <a:p>
            <a:pPr lvl="1"/>
            <a:r>
              <a:rPr lang="en-US" sz="1400" dirty="0">
                <a:solidFill>
                  <a:srgbClr val="FFFFFF"/>
                </a:solidFill>
              </a:rPr>
              <a:t>10,000 iterations</a:t>
            </a:r>
          </a:p>
          <a:p>
            <a:pPr lvl="1"/>
            <a:r>
              <a:rPr lang="en-US" sz="1400" dirty="0">
                <a:solidFill>
                  <a:srgbClr val="FFFFFF"/>
                </a:solidFill>
              </a:rPr>
              <a:t>1000 individuals in the population</a:t>
            </a:r>
          </a:p>
          <a:p>
            <a:pPr lvl="1"/>
            <a:r>
              <a:rPr lang="en-US" sz="1400" dirty="0">
                <a:solidFill>
                  <a:srgbClr val="FFFFFF"/>
                </a:solidFill>
              </a:rPr>
              <a:t>churn entropy is 0.9</a:t>
            </a:r>
          </a:p>
          <a:p>
            <a:pPr lvl="1"/>
            <a:r>
              <a:rPr lang="en-US" sz="1400" dirty="0">
                <a:solidFill>
                  <a:srgbClr val="FFFFFF"/>
                </a:solidFill>
              </a:rPr>
              <a:t>Mutate entropy is 0.9</a:t>
            </a:r>
          </a:p>
          <a:p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FAA0F719-3DC8-4F08-AD8F-5A845658CB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7DCB61BE-FA0F-4EFB-BE0E-268BAD8E30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4747655" y="-586345"/>
            <a:ext cx="6858001" cy="8030691"/>
          </a:xfrm>
          <a:custGeom>
            <a:avLst/>
            <a:gdLst>
              <a:gd name="connsiteX0" fmla="*/ 6858001 w 6858001"/>
              <a:gd name="connsiteY0" fmla="*/ 1177 h 8030691"/>
              <a:gd name="connsiteX1" fmla="*/ 6858001 w 6858001"/>
              <a:gd name="connsiteY1" fmla="*/ 1344715 h 8030691"/>
              <a:gd name="connsiteX2" fmla="*/ 6858000 w 6858001"/>
              <a:gd name="connsiteY2" fmla="*/ 1344715 h 8030691"/>
              <a:gd name="connsiteX3" fmla="*/ 6858000 w 6858001"/>
              <a:gd name="connsiteY3" fmla="*/ 8030691 h 8030691"/>
              <a:gd name="connsiteX4" fmla="*/ 0 w 6858001"/>
              <a:gd name="connsiteY4" fmla="*/ 8030690 h 8030691"/>
              <a:gd name="connsiteX5" fmla="*/ 0 w 6858001"/>
              <a:gd name="connsiteY5" fmla="*/ 477747 h 8030691"/>
              <a:gd name="connsiteX6" fmla="*/ 1 w 6858001"/>
              <a:gd name="connsiteY6" fmla="*/ 477747 h 8030691"/>
              <a:gd name="connsiteX7" fmla="*/ 1 w 6858001"/>
              <a:gd name="connsiteY7" fmla="*/ 0 h 8030691"/>
              <a:gd name="connsiteX8" fmla="*/ 40463 w 6858001"/>
              <a:gd name="connsiteY8" fmla="*/ 5883 h 8030691"/>
              <a:gd name="connsiteX9" fmla="*/ 159107 w 6858001"/>
              <a:gd name="connsiteY9" fmla="*/ 23196 h 8030691"/>
              <a:gd name="connsiteX10" fmla="*/ 245518 w 6858001"/>
              <a:gd name="connsiteY10" fmla="*/ 35299 h 8030691"/>
              <a:gd name="connsiteX11" fmla="*/ 348388 w 6858001"/>
              <a:gd name="connsiteY11" fmla="*/ 48074 h 8030691"/>
              <a:gd name="connsiteX12" fmla="*/ 470460 w 6858001"/>
              <a:gd name="connsiteY12" fmla="*/ 63370 h 8030691"/>
              <a:gd name="connsiteX13" fmla="*/ 605563 w 6858001"/>
              <a:gd name="connsiteY13" fmla="*/ 79507 h 8030691"/>
              <a:gd name="connsiteX14" fmla="*/ 757810 w 6858001"/>
              <a:gd name="connsiteY14" fmla="*/ 96484 h 8030691"/>
              <a:gd name="connsiteX15" fmla="*/ 923774 w 6858001"/>
              <a:gd name="connsiteY15" fmla="*/ 114469 h 8030691"/>
              <a:gd name="connsiteX16" fmla="*/ 1104139 w 6858001"/>
              <a:gd name="connsiteY16" fmla="*/ 132455 h 8030691"/>
              <a:gd name="connsiteX17" fmla="*/ 1296163 w 6858001"/>
              <a:gd name="connsiteY17" fmla="*/ 150776 h 8030691"/>
              <a:gd name="connsiteX18" fmla="*/ 1503275 w 6858001"/>
              <a:gd name="connsiteY18" fmla="*/ 167753 h 8030691"/>
              <a:gd name="connsiteX19" fmla="*/ 1719988 w 6858001"/>
              <a:gd name="connsiteY19" fmla="*/ 184058 h 8030691"/>
              <a:gd name="connsiteX20" fmla="*/ 1949045 w 6858001"/>
              <a:gd name="connsiteY20" fmla="*/ 198850 h 8030691"/>
              <a:gd name="connsiteX21" fmla="*/ 2187703 w 6858001"/>
              <a:gd name="connsiteY21" fmla="*/ 212969 h 8030691"/>
              <a:gd name="connsiteX22" fmla="*/ 2436649 w 6858001"/>
              <a:gd name="connsiteY22" fmla="*/ 226249 h 8030691"/>
              <a:gd name="connsiteX23" fmla="*/ 2564208 w 6858001"/>
              <a:gd name="connsiteY23" fmla="*/ 230955 h 8030691"/>
              <a:gd name="connsiteX24" fmla="*/ 2694509 w 6858001"/>
              <a:gd name="connsiteY24" fmla="*/ 236166 h 8030691"/>
              <a:gd name="connsiteX25" fmla="*/ 2826869 w 6858001"/>
              <a:gd name="connsiteY25" fmla="*/ 241040 h 8030691"/>
              <a:gd name="connsiteX26" fmla="*/ 2959914 w 6858001"/>
              <a:gd name="connsiteY26" fmla="*/ 244234 h 8030691"/>
              <a:gd name="connsiteX27" fmla="*/ 3095702 w 6858001"/>
              <a:gd name="connsiteY27" fmla="*/ 247092 h 8030691"/>
              <a:gd name="connsiteX28" fmla="*/ 3232862 w 6858001"/>
              <a:gd name="connsiteY28" fmla="*/ 250117 h 8030691"/>
              <a:gd name="connsiteX29" fmla="*/ 3372766 w 6858001"/>
              <a:gd name="connsiteY29" fmla="*/ 252134 h 8030691"/>
              <a:gd name="connsiteX30" fmla="*/ 3514040 w 6858001"/>
              <a:gd name="connsiteY30" fmla="*/ 252134 h 8030691"/>
              <a:gd name="connsiteX31" fmla="*/ 3656686 w 6858001"/>
              <a:gd name="connsiteY31" fmla="*/ 253143 h 8030691"/>
              <a:gd name="connsiteX32" fmla="*/ 3800705 w 6858001"/>
              <a:gd name="connsiteY32" fmla="*/ 252134 h 8030691"/>
              <a:gd name="connsiteX33" fmla="*/ 3946780 w 6858001"/>
              <a:gd name="connsiteY33" fmla="*/ 250117 h 8030691"/>
              <a:gd name="connsiteX34" fmla="*/ 4092856 w 6858001"/>
              <a:gd name="connsiteY34" fmla="*/ 248268 h 8030691"/>
              <a:gd name="connsiteX35" fmla="*/ 4240988 w 6858001"/>
              <a:gd name="connsiteY35" fmla="*/ 244234 h 8030691"/>
              <a:gd name="connsiteX36" fmla="*/ 4390492 w 6858001"/>
              <a:gd name="connsiteY36" fmla="*/ 240032 h 8030691"/>
              <a:gd name="connsiteX37" fmla="*/ 4539997 w 6858001"/>
              <a:gd name="connsiteY37" fmla="*/ 235157 h 8030691"/>
              <a:gd name="connsiteX38" fmla="*/ 4690873 w 6858001"/>
              <a:gd name="connsiteY38" fmla="*/ 228266 h 8030691"/>
              <a:gd name="connsiteX39" fmla="*/ 4843120 w 6858001"/>
              <a:gd name="connsiteY39" fmla="*/ 220029 h 8030691"/>
              <a:gd name="connsiteX40" fmla="*/ 4996054 w 6858001"/>
              <a:gd name="connsiteY40" fmla="*/ 212129 h 8030691"/>
              <a:gd name="connsiteX41" fmla="*/ 5148987 w 6858001"/>
              <a:gd name="connsiteY41" fmla="*/ 202044 h 8030691"/>
              <a:gd name="connsiteX42" fmla="*/ 5303978 w 6858001"/>
              <a:gd name="connsiteY42" fmla="*/ 189941 h 8030691"/>
              <a:gd name="connsiteX43" fmla="*/ 5456911 w 6858001"/>
              <a:gd name="connsiteY43" fmla="*/ 177839 h 8030691"/>
              <a:gd name="connsiteX44" fmla="*/ 5612588 w 6858001"/>
              <a:gd name="connsiteY44" fmla="*/ 163887 h 8030691"/>
              <a:gd name="connsiteX45" fmla="*/ 5768950 w 6858001"/>
              <a:gd name="connsiteY45" fmla="*/ 148591 h 8030691"/>
              <a:gd name="connsiteX46" fmla="*/ 5923255 w 6858001"/>
              <a:gd name="connsiteY46" fmla="*/ 132455 h 8030691"/>
              <a:gd name="connsiteX47" fmla="*/ 6079618 w 6858001"/>
              <a:gd name="connsiteY47" fmla="*/ 113629 h 8030691"/>
              <a:gd name="connsiteX48" fmla="*/ 6235294 w 6858001"/>
              <a:gd name="connsiteY48" fmla="*/ 93458 h 8030691"/>
              <a:gd name="connsiteX49" fmla="*/ 6391657 w 6858001"/>
              <a:gd name="connsiteY49" fmla="*/ 73455 h 8030691"/>
              <a:gd name="connsiteX50" fmla="*/ 6547333 w 6858001"/>
              <a:gd name="connsiteY50" fmla="*/ 50091 h 8030691"/>
              <a:gd name="connsiteX51" fmla="*/ 6702324 w 6858001"/>
              <a:gd name="connsiteY51" fmla="*/ 26222 h 8030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8030691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8030691"/>
                </a:lnTo>
                <a:lnTo>
                  <a:pt x="0" y="8030690"/>
                </a:lnTo>
                <a:lnTo>
                  <a:pt x="0" y="477747"/>
                </a:lnTo>
                <a:lnTo>
                  <a:pt x="1" y="477747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4"/>
                </a:lnTo>
                <a:lnTo>
                  <a:pt x="470460" y="63370"/>
                </a:lnTo>
                <a:lnTo>
                  <a:pt x="605563" y="79507"/>
                </a:lnTo>
                <a:lnTo>
                  <a:pt x="757810" y="96484"/>
                </a:lnTo>
                <a:lnTo>
                  <a:pt x="923774" y="114469"/>
                </a:lnTo>
                <a:lnTo>
                  <a:pt x="1104139" y="132455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50"/>
                </a:lnTo>
                <a:lnTo>
                  <a:pt x="2187703" y="212969"/>
                </a:lnTo>
                <a:lnTo>
                  <a:pt x="2436649" y="226249"/>
                </a:lnTo>
                <a:lnTo>
                  <a:pt x="2564208" y="230955"/>
                </a:lnTo>
                <a:lnTo>
                  <a:pt x="2694509" y="236166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2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3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4B31EAA-7423-46F7-9B90-4AB2B09C35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A8F143B-4ABC-4646-A948-51C09678F36D}"/>
              </a:ext>
            </a:extLst>
          </p:cNvPr>
          <p:cNvSpPr/>
          <p:nvPr/>
        </p:nvSpPr>
        <p:spPr>
          <a:xfrm>
            <a:off x="4777767" y="6131020"/>
            <a:ext cx="72868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Performance of the proposed GA for 50 facilities and 5 resources</a:t>
            </a:r>
            <a:r>
              <a:rPr lang="en-US" dirty="0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9A51029-0BCF-D347-BCFA-8AE8BD1318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7582" y="1143000"/>
            <a:ext cx="70358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7054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F3FC718-FDE3-4EF7-921E-A5F374EAF8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3B8A6A-934A-234C-9726-C2A436FCC2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855" y="1447799"/>
            <a:ext cx="3108626" cy="1444752"/>
          </a:xfrm>
        </p:spPr>
        <p:txBody>
          <a:bodyPr anchor="b">
            <a:normAutofit fontScale="90000"/>
          </a:bodyPr>
          <a:lstStyle/>
          <a:p>
            <a:r>
              <a:rPr lang="en-US" sz="3200" dirty="0">
                <a:solidFill>
                  <a:srgbClr val="EBEBEB"/>
                </a:solidFill>
              </a:rPr>
              <a:t>Resource Allocation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85089B-6E4B-1D41-A5EE-31A01B924B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855" y="3072385"/>
            <a:ext cx="3108057" cy="2947415"/>
          </a:xfrm>
        </p:spPr>
        <p:txBody>
          <a:bodyPr>
            <a:normAutofit/>
          </a:bodyPr>
          <a:lstStyle/>
          <a:p>
            <a:r>
              <a:rPr lang="en-US" sz="1400" dirty="0">
                <a:solidFill>
                  <a:srgbClr val="FFFFFF"/>
                </a:solidFill>
              </a:rPr>
              <a:t>Trial 2</a:t>
            </a:r>
          </a:p>
          <a:p>
            <a:pPr lvl="1"/>
            <a:r>
              <a:rPr lang="en-US" sz="1400" dirty="0">
                <a:solidFill>
                  <a:srgbClr val="FFFFFF"/>
                </a:solidFill>
              </a:rPr>
              <a:t>Resource allocated for high risk facility</a:t>
            </a:r>
          </a:p>
          <a:p>
            <a:pPr lvl="1"/>
            <a:r>
              <a:rPr lang="en-US" sz="1400" dirty="0">
                <a:solidFill>
                  <a:srgbClr val="FFFFFF"/>
                </a:solidFill>
              </a:rPr>
              <a:t>Standard GA and proposed GA</a:t>
            </a:r>
          </a:p>
          <a:p>
            <a:pPr lvl="1"/>
            <a:r>
              <a:rPr lang="en-US" sz="1400" dirty="0">
                <a:solidFill>
                  <a:srgbClr val="FFFFFF"/>
                </a:solidFill>
              </a:rPr>
              <a:t>Proposed GA gives priority to high risk facility</a:t>
            </a:r>
          </a:p>
          <a:p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FAA0F719-3DC8-4F08-AD8F-5A845658CB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7DCB61BE-FA0F-4EFB-BE0E-268BAD8E30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4747655" y="-586345"/>
            <a:ext cx="6858001" cy="8030691"/>
          </a:xfrm>
          <a:custGeom>
            <a:avLst/>
            <a:gdLst>
              <a:gd name="connsiteX0" fmla="*/ 6858001 w 6858001"/>
              <a:gd name="connsiteY0" fmla="*/ 1177 h 8030691"/>
              <a:gd name="connsiteX1" fmla="*/ 6858001 w 6858001"/>
              <a:gd name="connsiteY1" fmla="*/ 1344715 h 8030691"/>
              <a:gd name="connsiteX2" fmla="*/ 6858000 w 6858001"/>
              <a:gd name="connsiteY2" fmla="*/ 1344715 h 8030691"/>
              <a:gd name="connsiteX3" fmla="*/ 6858000 w 6858001"/>
              <a:gd name="connsiteY3" fmla="*/ 8030691 h 8030691"/>
              <a:gd name="connsiteX4" fmla="*/ 0 w 6858001"/>
              <a:gd name="connsiteY4" fmla="*/ 8030690 h 8030691"/>
              <a:gd name="connsiteX5" fmla="*/ 0 w 6858001"/>
              <a:gd name="connsiteY5" fmla="*/ 477747 h 8030691"/>
              <a:gd name="connsiteX6" fmla="*/ 1 w 6858001"/>
              <a:gd name="connsiteY6" fmla="*/ 477747 h 8030691"/>
              <a:gd name="connsiteX7" fmla="*/ 1 w 6858001"/>
              <a:gd name="connsiteY7" fmla="*/ 0 h 8030691"/>
              <a:gd name="connsiteX8" fmla="*/ 40463 w 6858001"/>
              <a:gd name="connsiteY8" fmla="*/ 5883 h 8030691"/>
              <a:gd name="connsiteX9" fmla="*/ 159107 w 6858001"/>
              <a:gd name="connsiteY9" fmla="*/ 23196 h 8030691"/>
              <a:gd name="connsiteX10" fmla="*/ 245518 w 6858001"/>
              <a:gd name="connsiteY10" fmla="*/ 35299 h 8030691"/>
              <a:gd name="connsiteX11" fmla="*/ 348388 w 6858001"/>
              <a:gd name="connsiteY11" fmla="*/ 48074 h 8030691"/>
              <a:gd name="connsiteX12" fmla="*/ 470460 w 6858001"/>
              <a:gd name="connsiteY12" fmla="*/ 63370 h 8030691"/>
              <a:gd name="connsiteX13" fmla="*/ 605563 w 6858001"/>
              <a:gd name="connsiteY13" fmla="*/ 79507 h 8030691"/>
              <a:gd name="connsiteX14" fmla="*/ 757810 w 6858001"/>
              <a:gd name="connsiteY14" fmla="*/ 96484 h 8030691"/>
              <a:gd name="connsiteX15" fmla="*/ 923774 w 6858001"/>
              <a:gd name="connsiteY15" fmla="*/ 114469 h 8030691"/>
              <a:gd name="connsiteX16" fmla="*/ 1104139 w 6858001"/>
              <a:gd name="connsiteY16" fmla="*/ 132455 h 8030691"/>
              <a:gd name="connsiteX17" fmla="*/ 1296163 w 6858001"/>
              <a:gd name="connsiteY17" fmla="*/ 150776 h 8030691"/>
              <a:gd name="connsiteX18" fmla="*/ 1503275 w 6858001"/>
              <a:gd name="connsiteY18" fmla="*/ 167753 h 8030691"/>
              <a:gd name="connsiteX19" fmla="*/ 1719988 w 6858001"/>
              <a:gd name="connsiteY19" fmla="*/ 184058 h 8030691"/>
              <a:gd name="connsiteX20" fmla="*/ 1949045 w 6858001"/>
              <a:gd name="connsiteY20" fmla="*/ 198850 h 8030691"/>
              <a:gd name="connsiteX21" fmla="*/ 2187703 w 6858001"/>
              <a:gd name="connsiteY21" fmla="*/ 212969 h 8030691"/>
              <a:gd name="connsiteX22" fmla="*/ 2436649 w 6858001"/>
              <a:gd name="connsiteY22" fmla="*/ 226249 h 8030691"/>
              <a:gd name="connsiteX23" fmla="*/ 2564208 w 6858001"/>
              <a:gd name="connsiteY23" fmla="*/ 230955 h 8030691"/>
              <a:gd name="connsiteX24" fmla="*/ 2694509 w 6858001"/>
              <a:gd name="connsiteY24" fmla="*/ 236166 h 8030691"/>
              <a:gd name="connsiteX25" fmla="*/ 2826869 w 6858001"/>
              <a:gd name="connsiteY25" fmla="*/ 241040 h 8030691"/>
              <a:gd name="connsiteX26" fmla="*/ 2959914 w 6858001"/>
              <a:gd name="connsiteY26" fmla="*/ 244234 h 8030691"/>
              <a:gd name="connsiteX27" fmla="*/ 3095702 w 6858001"/>
              <a:gd name="connsiteY27" fmla="*/ 247092 h 8030691"/>
              <a:gd name="connsiteX28" fmla="*/ 3232862 w 6858001"/>
              <a:gd name="connsiteY28" fmla="*/ 250117 h 8030691"/>
              <a:gd name="connsiteX29" fmla="*/ 3372766 w 6858001"/>
              <a:gd name="connsiteY29" fmla="*/ 252134 h 8030691"/>
              <a:gd name="connsiteX30" fmla="*/ 3514040 w 6858001"/>
              <a:gd name="connsiteY30" fmla="*/ 252134 h 8030691"/>
              <a:gd name="connsiteX31" fmla="*/ 3656686 w 6858001"/>
              <a:gd name="connsiteY31" fmla="*/ 253143 h 8030691"/>
              <a:gd name="connsiteX32" fmla="*/ 3800705 w 6858001"/>
              <a:gd name="connsiteY32" fmla="*/ 252134 h 8030691"/>
              <a:gd name="connsiteX33" fmla="*/ 3946780 w 6858001"/>
              <a:gd name="connsiteY33" fmla="*/ 250117 h 8030691"/>
              <a:gd name="connsiteX34" fmla="*/ 4092856 w 6858001"/>
              <a:gd name="connsiteY34" fmla="*/ 248268 h 8030691"/>
              <a:gd name="connsiteX35" fmla="*/ 4240988 w 6858001"/>
              <a:gd name="connsiteY35" fmla="*/ 244234 h 8030691"/>
              <a:gd name="connsiteX36" fmla="*/ 4390492 w 6858001"/>
              <a:gd name="connsiteY36" fmla="*/ 240032 h 8030691"/>
              <a:gd name="connsiteX37" fmla="*/ 4539997 w 6858001"/>
              <a:gd name="connsiteY37" fmla="*/ 235157 h 8030691"/>
              <a:gd name="connsiteX38" fmla="*/ 4690873 w 6858001"/>
              <a:gd name="connsiteY38" fmla="*/ 228266 h 8030691"/>
              <a:gd name="connsiteX39" fmla="*/ 4843120 w 6858001"/>
              <a:gd name="connsiteY39" fmla="*/ 220029 h 8030691"/>
              <a:gd name="connsiteX40" fmla="*/ 4996054 w 6858001"/>
              <a:gd name="connsiteY40" fmla="*/ 212129 h 8030691"/>
              <a:gd name="connsiteX41" fmla="*/ 5148987 w 6858001"/>
              <a:gd name="connsiteY41" fmla="*/ 202044 h 8030691"/>
              <a:gd name="connsiteX42" fmla="*/ 5303978 w 6858001"/>
              <a:gd name="connsiteY42" fmla="*/ 189941 h 8030691"/>
              <a:gd name="connsiteX43" fmla="*/ 5456911 w 6858001"/>
              <a:gd name="connsiteY43" fmla="*/ 177839 h 8030691"/>
              <a:gd name="connsiteX44" fmla="*/ 5612588 w 6858001"/>
              <a:gd name="connsiteY44" fmla="*/ 163887 h 8030691"/>
              <a:gd name="connsiteX45" fmla="*/ 5768950 w 6858001"/>
              <a:gd name="connsiteY45" fmla="*/ 148591 h 8030691"/>
              <a:gd name="connsiteX46" fmla="*/ 5923255 w 6858001"/>
              <a:gd name="connsiteY46" fmla="*/ 132455 h 8030691"/>
              <a:gd name="connsiteX47" fmla="*/ 6079618 w 6858001"/>
              <a:gd name="connsiteY47" fmla="*/ 113629 h 8030691"/>
              <a:gd name="connsiteX48" fmla="*/ 6235294 w 6858001"/>
              <a:gd name="connsiteY48" fmla="*/ 93458 h 8030691"/>
              <a:gd name="connsiteX49" fmla="*/ 6391657 w 6858001"/>
              <a:gd name="connsiteY49" fmla="*/ 73455 h 8030691"/>
              <a:gd name="connsiteX50" fmla="*/ 6547333 w 6858001"/>
              <a:gd name="connsiteY50" fmla="*/ 50091 h 8030691"/>
              <a:gd name="connsiteX51" fmla="*/ 6702324 w 6858001"/>
              <a:gd name="connsiteY51" fmla="*/ 26222 h 8030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8030691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8030691"/>
                </a:lnTo>
                <a:lnTo>
                  <a:pt x="0" y="8030690"/>
                </a:lnTo>
                <a:lnTo>
                  <a:pt x="0" y="477747"/>
                </a:lnTo>
                <a:lnTo>
                  <a:pt x="1" y="477747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4"/>
                </a:lnTo>
                <a:lnTo>
                  <a:pt x="470460" y="63370"/>
                </a:lnTo>
                <a:lnTo>
                  <a:pt x="605563" y="79507"/>
                </a:lnTo>
                <a:lnTo>
                  <a:pt x="757810" y="96484"/>
                </a:lnTo>
                <a:lnTo>
                  <a:pt x="923774" y="114469"/>
                </a:lnTo>
                <a:lnTo>
                  <a:pt x="1104139" y="132455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50"/>
                </a:lnTo>
                <a:lnTo>
                  <a:pt x="2187703" y="212969"/>
                </a:lnTo>
                <a:lnTo>
                  <a:pt x="2436649" y="226249"/>
                </a:lnTo>
                <a:lnTo>
                  <a:pt x="2564208" y="230955"/>
                </a:lnTo>
                <a:lnTo>
                  <a:pt x="2694509" y="236166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2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3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4B31EAA-7423-46F7-9B90-4AB2B09C35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D6A2066-87E6-3642-B7B9-320F92FAFE90}"/>
              </a:ext>
            </a:extLst>
          </p:cNvPr>
          <p:cNvSpPr/>
          <p:nvPr/>
        </p:nvSpPr>
        <p:spPr>
          <a:xfrm>
            <a:off x="4766853" y="6304003"/>
            <a:ext cx="72161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resource allocation for the high-risk facility of Trail 2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4EEB08D-2683-FC4B-A917-4C2B2E6459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6978" y="1046225"/>
            <a:ext cx="6477000" cy="22479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E296276-DE18-4C4A-AF69-AB863EF8B1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3478" y="3467100"/>
            <a:ext cx="6604000" cy="255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3165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F3FC718-FDE3-4EF7-921E-A5F374EAF8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8642FB-64DD-0543-A269-3A1006425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855" y="1447799"/>
            <a:ext cx="3108626" cy="1444752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200" dirty="0">
                <a:solidFill>
                  <a:srgbClr val="EBEBEB"/>
                </a:solidFill>
              </a:rPr>
              <a:t>Resource Allocation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97298D-AB55-5544-A4D6-2122BD1ABC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855" y="3072385"/>
            <a:ext cx="3108057" cy="2947415"/>
          </a:xfrm>
        </p:spPr>
        <p:txBody>
          <a:bodyPr>
            <a:normAutofit/>
          </a:bodyPr>
          <a:lstStyle/>
          <a:p>
            <a:r>
              <a:rPr lang="en-US" sz="1400" dirty="0">
                <a:solidFill>
                  <a:srgbClr val="FFFFFF"/>
                </a:solidFill>
              </a:rPr>
              <a:t>Trial 3</a:t>
            </a:r>
          </a:p>
          <a:p>
            <a:r>
              <a:rPr lang="en-US" sz="1400" dirty="0">
                <a:solidFill>
                  <a:srgbClr val="FFFFFF"/>
                </a:solidFill>
              </a:rPr>
              <a:t>Performance of the algorithm</a:t>
            </a:r>
          </a:p>
          <a:p>
            <a:pPr lvl="1"/>
            <a:r>
              <a:rPr lang="en-US" sz="1400" dirty="0">
                <a:solidFill>
                  <a:srgbClr val="FFFFFF"/>
                </a:solidFill>
              </a:rPr>
              <a:t>100 facilities</a:t>
            </a:r>
          </a:p>
          <a:p>
            <a:pPr lvl="1"/>
            <a:r>
              <a:rPr lang="en-US" sz="1400" dirty="0">
                <a:solidFill>
                  <a:srgbClr val="FFFFFF"/>
                </a:solidFill>
              </a:rPr>
              <a:t>10 resources</a:t>
            </a:r>
          </a:p>
          <a:p>
            <a:pPr lvl="1"/>
            <a:r>
              <a:rPr lang="en-US" sz="1400" dirty="0">
                <a:solidFill>
                  <a:srgbClr val="FFFFFF"/>
                </a:solidFill>
              </a:rPr>
              <a:t>10,000 iterations</a:t>
            </a:r>
          </a:p>
          <a:p>
            <a:pPr lvl="1"/>
            <a:r>
              <a:rPr lang="en-US" sz="1400" dirty="0">
                <a:solidFill>
                  <a:srgbClr val="FFFFFF"/>
                </a:solidFill>
              </a:rPr>
              <a:t>1000 individuals in the population</a:t>
            </a:r>
          </a:p>
          <a:p>
            <a:pPr lvl="1"/>
            <a:r>
              <a:rPr lang="en-US" sz="1400" dirty="0">
                <a:solidFill>
                  <a:srgbClr val="FFFFFF"/>
                </a:solidFill>
              </a:rPr>
              <a:t>churn entropy is 0.9</a:t>
            </a:r>
          </a:p>
          <a:p>
            <a:pPr lvl="1"/>
            <a:r>
              <a:rPr lang="en-US" sz="1400" dirty="0">
                <a:solidFill>
                  <a:srgbClr val="FFFFFF"/>
                </a:solidFill>
              </a:rPr>
              <a:t>Mutate entropy is 0.9</a:t>
            </a:r>
          </a:p>
          <a:p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FAA0F719-3DC8-4F08-AD8F-5A845658CB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7DCB61BE-FA0F-4EFB-BE0E-268BAD8E30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4747655" y="-586345"/>
            <a:ext cx="6858001" cy="8030691"/>
          </a:xfrm>
          <a:custGeom>
            <a:avLst/>
            <a:gdLst>
              <a:gd name="connsiteX0" fmla="*/ 6858001 w 6858001"/>
              <a:gd name="connsiteY0" fmla="*/ 1177 h 8030691"/>
              <a:gd name="connsiteX1" fmla="*/ 6858001 w 6858001"/>
              <a:gd name="connsiteY1" fmla="*/ 1344715 h 8030691"/>
              <a:gd name="connsiteX2" fmla="*/ 6858000 w 6858001"/>
              <a:gd name="connsiteY2" fmla="*/ 1344715 h 8030691"/>
              <a:gd name="connsiteX3" fmla="*/ 6858000 w 6858001"/>
              <a:gd name="connsiteY3" fmla="*/ 8030691 h 8030691"/>
              <a:gd name="connsiteX4" fmla="*/ 0 w 6858001"/>
              <a:gd name="connsiteY4" fmla="*/ 8030690 h 8030691"/>
              <a:gd name="connsiteX5" fmla="*/ 0 w 6858001"/>
              <a:gd name="connsiteY5" fmla="*/ 477747 h 8030691"/>
              <a:gd name="connsiteX6" fmla="*/ 1 w 6858001"/>
              <a:gd name="connsiteY6" fmla="*/ 477747 h 8030691"/>
              <a:gd name="connsiteX7" fmla="*/ 1 w 6858001"/>
              <a:gd name="connsiteY7" fmla="*/ 0 h 8030691"/>
              <a:gd name="connsiteX8" fmla="*/ 40463 w 6858001"/>
              <a:gd name="connsiteY8" fmla="*/ 5883 h 8030691"/>
              <a:gd name="connsiteX9" fmla="*/ 159107 w 6858001"/>
              <a:gd name="connsiteY9" fmla="*/ 23196 h 8030691"/>
              <a:gd name="connsiteX10" fmla="*/ 245518 w 6858001"/>
              <a:gd name="connsiteY10" fmla="*/ 35299 h 8030691"/>
              <a:gd name="connsiteX11" fmla="*/ 348388 w 6858001"/>
              <a:gd name="connsiteY11" fmla="*/ 48074 h 8030691"/>
              <a:gd name="connsiteX12" fmla="*/ 470460 w 6858001"/>
              <a:gd name="connsiteY12" fmla="*/ 63370 h 8030691"/>
              <a:gd name="connsiteX13" fmla="*/ 605563 w 6858001"/>
              <a:gd name="connsiteY13" fmla="*/ 79507 h 8030691"/>
              <a:gd name="connsiteX14" fmla="*/ 757810 w 6858001"/>
              <a:gd name="connsiteY14" fmla="*/ 96484 h 8030691"/>
              <a:gd name="connsiteX15" fmla="*/ 923774 w 6858001"/>
              <a:gd name="connsiteY15" fmla="*/ 114469 h 8030691"/>
              <a:gd name="connsiteX16" fmla="*/ 1104139 w 6858001"/>
              <a:gd name="connsiteY16" fmla="*/ 132455 h 8030691"/>
              <a:gd name="connsiteX17" fmla="*/ 1296163 w 6858001"/>
              <a:gd name="connsiteY17" fmla="*/ 150776 h 8030691"/>
              <a:gd name="connsiteX18" fmla="*/ 1503275 w 6858001"/>
              <a:gd name="connsiteY18" fmla="*/ 167753 h 8030691"/>
              <a:gd name="connsiteX19" fmla="*/ 1719988 w 6858001"/>
              <a:gd name="connsiteY19" fmla="*/ 184058 h 8030691"/>
              <a:gd name="connsiteX20" fmla="*/ 1949045 w 6858001"/>
              <a:gd name="connsiteY20" fmla="*/ 198850 h 8030691"/>
              <a:gd name="connsiteX21" fmla="*/ 2187703 w 6858001"/>
              <a:gd name="connsiteY21" fmla="*/ 212969 h 8030691"/>
              <a:gd name="connsiteX22" fmla="*/ 2436649 w 6858001"/>
              <a:gd name="connsiteY22" fmla="*/ 226249 h 8030691"/>
              <a:gd name="connsiteX23" fmla="*/ 2564208 w 6858001"/>
              <a:gd name="connsiteY23" fmla="*/ 230955 h 8030691"/>
              <a:gd name="connsiteX24" fmla="*/ 2694509 w 6858001"/>
              <a:gd name="connsiteY24" fmla="*/ 236166 h 8030691"/>
              <a:gd name="connsiteX25" fmla="*/ 2826869 w 6858001"/>
              <a:gd name="connsiteY25" fmla="*/ 241040 h 8030691"/>
              <a:gd name="connsiteX26" fmla="*/ 2959914 w 6858001"/>
              <a:gd name="connsiteY26" fmla="*/ 244234 h 8030691"/>
              <a:gd name="connsiteX27" fmla="*/ 3095702 w 6858001"/>
              <a:gd name="connsiteY27" fmla="*/ 247092 h 8030691"/>
              <a:gd name="connsiteX28" fmla="*/ 3232862 w 6858001"/>
              <a:gd name="connsiteY28" fmla="*/ 250117 h 8030691"/>
              <a:gd name="connsiteX29" fmla="*/ 3372766 w 6858001"/>
              <a:gd name="connsiteY29" fmla="*/ 252134 h 8030691"/>
              <a:gd name="connsiteX30" fmla="*/ 3514040 w 6858001"/>
              <a:gd name="connsiteY30" fmla="*/ 252134 h 8030691"/>
              <a:gd name="connsiteX31" fmla="*/ 3656686 w 6858001"/>
              <a:gd name="connsiteY31" fmla="*/ 253143 h 8030691"/>
              <a:gd name="connsiteX32" fmla="*/ 3800705 w 6858001"/>
              <a:gd name="connsiteY32" fmla="*/ 252134 h 8030691"/>
              <a:gd name="connsiteX33" fmla="*/ 3946780 w 6858001"/>
              <a:gd name="connsiteY33" fmla="*/ 250117 h 8030691"/>
              <a:gd name="connsiteX34" fmla="*/ 4092856 w 6858001"/>
              <a:gd name="connsiteY34" fmla="*/ 248268 h 8030691"/>
              <a:gd name="connsiteX35" fmla="*/ 4240988 w 6858001"/>
              <a:gd name="connsiteY35" fmla="*/ 244234 h 8030691"/>
              <a:gd name="connsiteX36" fmla="*/ 4390492 w 6858001"/>
              <a:gd name="connsiteY36" fmla="*/ 240032 h 8030691"/>
              <a:gd name="connsiteX37" fmla="*/ 4539997 w 6858001"/>
              <a:gd name="connsiteY37" fmla="*/ 235157 h 8030691"/>
              <a:gd name="connsiteX38" fmla="*/ 4690873 w 6858001"/>
              <a:gd name="connsiteY38" fmla="*/ 228266 h 8030691"/>
              <a:gd name="connsiteX39" fmla="*/ 4843120 w 6858001"/>
              <a:gd name="connsiteY39" fmla="*/ 220029 h 8030691"/>
              <a:gd name="connsiteX40" fmla="*/ 4996054 w 6858001"/>
              <a:gd name="connsiteY40" fmla="*/ 212129 h 8030691"/>
              <a:gd name="connsiteX41" fmla="*/ 5148987 w 6858001"/>
              <a:gd name="connsiteY41" fmla="*/ 202044 h 8030691"/>
              <a:gd name="connsiteX42" fmla="*/ 5303978 w 6858001"/>
              <a:gd name="connsiteY42" fmla="*/ 189941 h 8030691"/>
              <a:gd name="connsiteX43" fmla="*/ 5456911 w 6858001"/>
              <a:gd name="connsiteY43" fmla="*/ 177839 h 8030691"/>
              <a:gd name="connsiteX44" fmla="*/ 5612588 w 6858001"/>
              <a:gd name="connsiteY44" fmla="*/ 163887 h 8030691"/>
              <a:gd name="connsiteX45" fmla="*/ 5768950 w 6858001"/>
              <a:gd name="connsiteY45" fmla="*/ 148591 h 8030691"/>
              <a:gd name="connsiteX46" fmla="*/ 5923255 w 6858001"/>
              <a:gd name="connsiteY46" fmla="*/ 132455 h 8030691"/>
              <a:gd name="connsiteX47" fmla="*/ 6079618 w 6858001"/>
              <a:gd name="connsiteY47" fmla="*/ 113629 h 8030691"/>
              <a:gd name="connsiteX48" fmla="*/ 6235294 w 6858001"/>
              <a:gd name="connsiteY48" fmla="*/ 93458 h 8030691"/>
              <a:gd name="connsiteX49" fmla="*/ 6391657 w 6858001"/>
              <a:gd name="connsiteY49" fmla="*/ 73455 h 8030691"/>
              <a:gd name="connsiteX50" fmla="*/ 6547333 w 6858001"/>
              <a:gd name="connsiteY50" fmla="*/ 50091 h 8030691"/>
              <a:gd name="connsiteX51" fmla="*/ 6702324 w 6858001"/>
              <a:gd name="connsiteY51" fmla="*/ 26222 h 8030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8030691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8030691"/>
                </a:lnTo>
                <a:lnTo>
                  <a:pt x="0" y="8030690"/>
                </a:lnTo>
                <a:lnTo>
                  <a:pt x="0" y="477747"/>
                </a:lnTo>
                <a:lnTo>
                  <a:pt x="1" y="477747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4"/>
                </a:lnTo>
                <a:lnTo>
                  <a:pt x="470460" y="63370"/>
                </a:lnTo>
                <a:lnTo>
                  <a:pt x="605563" y="79507"/>
                </a:lnTo>
                <a:lnTo>
                  <a:pt x="757810" y="96484"/>
                </a:lnTo>
                <a:lnTo>
                  <a:pt x="923774" y="114469"/>
                </a:lnTo>
                <a:lnTo>
                  <a:pt x="1104139" y="132455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50"/>
                </a:lnTo>
                <a:lnTo>
                  <a:pt x="2187703" y="212969"/>
                </a:lnTo>
                <a:lnTo>
                  <a:pt x="2436649" y="226249"/>
                </a:lnTo>
                <a:lnTo>
                  <a:pt x="2564208" y="230955"/>
                </a:lnTo>
                <a:lnTo>
                  <a:pt x="2694509" y="236166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2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3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4B31EAA-7423-46F7-9B90-4AB2B09C35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6DC8AF9-EF2D-AB49-8F0C-023AD67F5086}"/>
              </a:ext>
            </a:extLst>
          </p:cNvPr>
          <p:cNvSpPr/>
          <p:nvPr/>
        </p:nvSpPr>
        <p:spPr>
          <a:xfrm>
            <a:off x="4352343" y="6090076"/>
            <a:ext cx="760309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performance of the proposed GA for 100 facilities with 10 resources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EE300B7-9874-5A4F-AB49-AFD654912F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9055" y="1085035"/>
            <a:ext cx="73152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5697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F3FC718-FDE3-4EF7-921E-A5F374EAF8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AED736-547E-D14C-B3E1-B25CEB9B88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855" y="1447799"/>
            <a:ext cx="3108626" cy="1444752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200">
                <a:solidFill>
                  <a:srgbClr val="EBEBEB"/>
                </a:solidFill>
              </a:rPr>
              <a:t>Resource Allocation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10648C-F81D-A64A-825B-08A8E5F86A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855" y="3072385"/>
            <a:ext cx="3108057" cy="2947415"/>
          </a:xfrm>
        </p:spPr>
        <p:txBody>
          <a:bodyPr>
            <a:normAutofit/>
          </a:bodyPr>
          <a:lstStyle/>
          <a:p>
            <a:r>
              <a:rPr lang="en-US" sz="1400" dirty="0">
                <a:solidFill>
                  <a:srgbClr val="FFFFFF"/>
                </a:solidFill>
              </a:rPr>
              <a:t>Trial 3</a:t>
            </a:r>
          </a:p>
          <a:p>
            <a:pPr lvl="1"/>
            <a:r>
              <a:rPr lang="en-US" sz="1400" dirty="0">
                <a:solidFill>
                  <a:srgbClr val="FFFFFF"/>
                </a:solidFill>
              </a:rPr>
              <a:t>Resource allocated for high risk facility</a:t>
            </a:r>
          </a:p>
          <a:p>
            <a:pPr lvl="1"/>
            <a:r>
              <a:rPr lang="en-US" sz="1400" dirty="0">
                <a:solidFill>
                  <a:srgbClr val="FFFFFF"/>
                </a:solidFill>
              </a:rPr>
              <a:t>Standard GA and proposed GA</a:t>
            </a:r>
          </a:p>
          <a:p>
            <a:pPr lvl="1"/>
            <a:r>
              <a:rPr lang="en-US" sz="1400" dirty="0">
                <a:solidFill>
                  <a:srgbClr val="FFFFFF"/>
                </a:solidFill>
              </a:rPr>
              <a:t>Proposed GA gives priority to high risk facility</a:t>
            </a:r>
          </a:p>
          <a:p>
            <a:endParaRPr lang="en-US" sz="1400">
              <a:solidFill>
                <a:srgbClr val="FFFFFF"/>
              </a:solidFill>
            </a:endParaRPr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FAA0F719-3DC8-4F08-AD8F-5A845658CB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7DCB61BE-FA0F-4EFB-BE0E-268BAD8E30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4747655" y="-586345"/>
            <a:ext cx="6858001" cy="8030691"/>
          </a:xfrm>
          <a:custGeom>
            <a:avLst/>
            <a:gdLst>
              <a:gd name="connsiteX0" fmla="*/ 6858001 w 6858001"/>
              <a:gd name="connsiteY0" fmla="*/ 1177 h 8030691"/>
              <a:gd name="connsiteX1" fmla="*/ 6858001 w 6858001"/>
              <a:gd name="connsiteY1" fmla="*/ 1344715 h 8030691"/>
              <a:gd name="connsiteX2" fmla="*/ 6858000 w 6858001"/>
              <a:gd name="connsiteY2" fmla="*/ 1344715 h 8030691"/>
              <a:gd name="connsiteX3" fmla="*/ 6858000 w 6858001"/>
              <a:gd name="connsiteY3" fmla="*/ 8030691 h 8030691"/>
              <a:gd name="connsiteX4" fmla="*/ 0 w 6858001"/>
              <a:gd name="connsiteY4" fmla="*/ 8030690 h 8030691"/>
              <a:gd name="connsiteX5" fmla="*/ 0 w 6858001"/>
              <a:gd name="connsiteY5" fmla="*/ 477747 h 8030691"/>
              <a:gd name="connsiteX6" fmla="*/ 1 w 6858001"/>
              <a:gd name="connsiteY6" fmla="*/ 477747 h 8030691"/>
              <a:gd name="connsiteX7" fmla="*/ 1 w 6858001"/>
              <a:gd name="connsiteY7" fmla="*/ 0 h 8030691"/>
              <a:gd name="connsiteX8" fmla="*/ 40463 w 6858001"/>
              <a:gd name="connsiteY8" fmla="*/ 5883 h 8030691"/>
              <a:gd name="connsiteX9" fmla="*/ 159107 w 6858001"/>
              <a:gd name="connsiteY9" fmla="*/ 23196 h 8030691"/>
              <a:gd name="connsiteX10" fmla="*/ 245518 w 6858001"/>
              <a:gd name="connsiteY10" fmla="*/ 35299 h 8030691"/>
              <a:gd name="connsiteX11" fmla="*/ 348388 w 6858001"/>
              <a:gd name="connsiteY11" fmla="*/ 48074 h 8030691"/>
              <a:gd name="connsiteX12" fmla="*/ 470460 w 6858001"/>
              <a:gd name="connsiteY12" fmla="*/ 63370 h 8030691"/>
              <a:gd name="connsiteX13" fmla="*/ 605563 w 6858001"/>
              <a:gd name="connsiteY13" fmla="*/ 79507 h 8030691"/>
              <a:gd name="connsiteX14" fmla="*/ 757810 w 6858001"/>
              <a:gd name="connsiteY14" fmla="*/ 96484 h 8030691"/>
              <a:gd name="connsiteX15" fmla="*/ 923774 w 6858001"/>
              <a:gd name="connsiteY15" fmla="*/ 114469 h 8030691"/>
              <a:gd name="connsiteX16" fmla="*/ 1104139 w 6858001"/>
              <a:gd name="connsiteY16" fmla="*/ 132455 h 8030691"/>
              <a:gd name="connsiteX17" fmla="*/ 1296163 w 6858001"/>
              <a:gd name="connsiteY17" fmla="*/ 150776 h 8030691"/>
              <a:gd name="connsiteX18" fmla="*/ 1503275 w 6858001"/>
              <a:gd name="connsiteY18" fmla="*/ 167753 h 8030691"/>
              <a:gd name="connsiteX19" fmla="*/ 1719988 w 6858001"/>
              <a:gd name="connsiteY19" fmla="*/ 184058 h 8030691"/>
              <a:gd name="connsiteX20" fmla="*/ 1949045 w 6858001"/>
              <a:gd name="connsiteY20" fmla="*/ 198850 h 8030691"/>
              <a:gd name="connsiteX21" fmla="*/ 2187703 w 6858001"/>
              <a:gd name="connsiteY21" fmla="*/ 212969 h 8030691"/>
              <a:gd name="connsiteX22" fmla="*/ 2436649 w 6858001"/>
              <a:gd name="connsiteY22" fmla="*/ 226249 h 8030691"/>
              <a:gd name="connsiteX23" fmla="*/ 2564208 w 6858001"/>
              <a:gd name="connsiteY23" fmla="*/ 230955 h 8030691"/>
              <a:gd name="connsiteX24" fmla="*/ 2694509 w 6858001"/>
              <a:gd name="connsiteY24" fmla="*/ 236166 h 8030691"/>
              <a:gd name="connsiteX25" fmla="*/ 2826869 w 6858001"/>
              <a:gd name="connsiteY25" fmla="*/ 241040 h 8030691"/>
              <a:gd name="connsiteX26" fmla="*/ 2959914 w 6858001"/>
              <a:gd name="connsiteY26" fmla="*/ 244234 h 8030691"/>
              <a:gd name="connsiteX27" fmla="*/ 3095702 w 6858001"/>
              <a:gd name="connsiteY27" fmla="*/ 247092 h 8030691"/>
              <a:gd name="connsiteX28" fmla="*/ 3232862 w 6858001"/>
              <a:gd name="connsiteY28" fmla="*/ 250117 h 8030691"/>
              <a:gd name="connsiteX29" fmla="*/ 3372766 w 6858001"/>
              <a:gd name="connsiteY29" fmla="*/ 252134 h 8030691"/>
              <a:gd name="connsiteX30" fmla="*/ 3514040 w 6858001"/>
              <a:gd name="connsiteY30" fmla="*/ 252134 h 8030691"/>
              <a:gd name="connsiteX31" fmla="*/ 3656686 w 6858001"/>
              <a:gd name="connsiteY31" fmla="*/ 253143 h 8030691"/>
              <a:gd name="connsiteX32" fmla="*/ 3800705 w 6858001"/>
              <a:gd name="connsiteY32" fmla="*/ 252134 h 8030691"/>
              <a:gd name="connsiteX33" fmla="*/ 3946780 w 6858001"/>
              <a:gd name="connsiteY33" fmla="*/ 250117 h 8030691"/>
              <a:gd name="connsiteX34" fmla="*/ 4092856 w 6858001"/>
              <a:gd name="connsiteY34" fmla="*/ 248268 h 8030691"/>
              <a:gd name="connsiteX35" fmla="*/ 4240988 w 6858001"/>
              <a:gd name="connsiteY35" fmla="*/ 244234 h 8030691"/>
              <a:gd name="connsiteX36" fmla="*/ 4390492 w 6858001"/>
              <a:gd name="connsiteY36" fmla="*/ 240032 h 8030691"/>
              <a:gd name="connsiteX37" fmla="*/ 4539997 w 6858001"/>
              <a:gd name="connsiteY37" fmla="*/ 235157 h 8030691"/>
              <a:gd name="connsiteX38" fmla="*/ 4690873 w 6858001"/>
              <a:gd name="connsiteY38" fmla="*/ 228266 h 8030691"/>
              <a:gd name="connsiteX39" fmla="*/ 4843120 w 6858001"/>
              <a:gd name="connsiteY39" fmla="*/ 220029 h 8030691"/>
              <a:gd name="connsiteX40" fmla="*/ 4996054 w 6858001"/>
              <a:gd name="connsiteY40" fmla="*/ 212129 h 8030691"/>
              <a:gd name="connsiteX41" fmla="*/ 5148987 w 6858001"/>
              <a:gd name="connsiteY41" fmla="*/ 202044 h 8030691"/>
              <a:gd name="connsiteX42" fmla="*/ 5303978 w 6858001"/>
              <a:gd name="connsiteY42" fmla="*/ 189941 h 8030691"/>
              <a:gd name="connsiteX43" fmla="*/ 5456911 w 6858001"/>
              <a:gd name="connsiteY43" fmla="*/ 177839 h 8030691"/>
              <a:gd name="connsiteX44" fmla="*/ 5612588 w 6858001"/>
              <a:gd name="connsiteY44" fmla="*/ 163887 h 8030691"/>
              <a:gd name="connsiteX45" fmla="*/ 5768950 w 6858001"/>
              <a:gd name="connsiteY45" fmla="*/ 148591 h 8030691"/>
              <a:gd name="connsiteX46" fmla="*/ 5923255 w 6858001"/>
              <a:gd name="connsiteY46" fmla="*/ 132455 h 8030691"/>
              <a:gd name="connsiteX47" fmla="*/ 6079618 w 6858001"/>
              <a:gd name="connsiteY47" fmla="*/ 113629 h 8030691"/>
              <a:gd name="connsiteX48" fmla="*/ 6235294 w 6858001"/>
              <a:gd name="connsiteY48" fmla="*/ 93458 h 8030691"/>
              <a:gd name="connsiteX49" fmla="*/ 6391657 w 6858001"/>
              <a:gd name="connsiteY49" fmla="*/ 73455 h 8030691"/>
              <a:gd name="connsiteX50" fmla="*/ 6547333 w 6858001"/>
              <a:gd name="connsiteY50" fmla="*/ 50091 h 8030691"/>
              <a:gd name="connsiteX51" fmla="*/ 6702324 w 6858001"/>
              <a:gd name="connsiteY51" fmla="*/ 26222 h 8030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8030691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8030691"/>
                </a:lnTo>
                <a:lnTo>
                  <a:pt x="0" y="8030690"/>
                </a:lnTo>
                <a:lnTo>
                  <a:pt x="0" y="477747"/>
                </a:lnTo>
                <a:lnTo>
                  <a:pt x="1" y="477747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4"/>
                </a:lnTo>
                <a:lnTo>
                  <a:pt x="470460" y="63370"/>
                </a:lnTo>
                <a:lnTo>
                  <a:pt x="605563" y="79507"/>
                </a:lnTo>
                <a:lnTo>
                  <a:pt x="757810" y="96484"/>
                </a:lnTo>
                <a:lnTo>
                  <a:pt x="923774" y="114469"/>
                </a:lnTo>
                <a:lnTo>
                  <a:pt x="1104139" y="132455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50"/>
                </a:lnTo>
                <a:lnTo>
                  <a:pt x="2187703" y="212969"/>
                </a:lnTo>
                <a:lnTo>
                  <a:pt x="2436649" y="226249"/>
                </a:lnTo>
                <a:lnTo>
                  <a:pt x="2564208" y="230955"/>
                </a:lnTo>
                <a:lnTo>
                  <a:pt x="2694509" y="236166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2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3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4B31EAA-7423-46F7-9B90-4AB2B09C35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3BE3245-2D3A-A549-B359-7ABD96ACCC59}"/>
              </a:ext>
            </a:extLst>
          </p:cNvPr>
          <p:cNvSpPr/>
          <p:nvPr/>
        </p:nvSpPr>
        <p:spPr>
          <a:xfrm>
            <a:off x="6443594" y="6210116"/>
            <a:ext cx="36720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resource allocation for the Trail 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51597EB-A6DD-EB42-94B1-771B8CB2CF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3415" y="1210758"/>
            <a:ext cx="7035800" cy="25527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B88674D-59BC-A447-B2FC-4731E7040C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6615" y="3763458"/>
            <a:ext cx="7035800" cy="231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742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D6AE34-05FE-CD44-A456-978226DF5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2" y="452718"/>
            <a:ext cx="4165580" cy="1400530"/>
          </a:xfrm>
        </p:spPr>
        <p:txBody>
          <a:bodyPr>
            <a:normAutofit/>
          </a:bodyPr>
          <a:lstStyle/>
          <a:p>
            <a:r>
              <a:rPr lang="en-US" dirty="0"/>
              <a:t>Problem Statement</a:t>
            </a:r>
          </a:p>
        </p:txBody>
      </p:sp>
      <p:sp>
        <p:nvSpPr>
          <p:cNvPr id="70" name="Freeform 23">
            <a:extLst>
              <a:ext uri="{FF2B5EF4-FFF2-40B4-BE49-F238E27FC236}">
                <a16:creationId xmlns:a16="http://schemas.microsoft.com/office/drawing/2014/main" id="{C866818C-1E5F-475A-B310-3C06B555FB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Freeform 5">
            <a:extLst>
              <a:ext uri="{FF2B5EF4-FFF2-40B4-BE49-F238E27FC236}">
                <a16:creationId xmlns:a16="http://schemas.microsoft.com/office/drawing/2014/main" id="{CED8A8E7-35BC-4471-B4CF-ACFC3E7F06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245057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1EB0BF28-EC06-4525-BF31-73A9489ADB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4411" y="0"/>
            <a:ext cx="6098008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49" name="Picture 171" descr="An external file that holds a picture, illustration, etc.&#10;Object name is pntd.0003241.g006.jpg">
            <a:extLst>
              <a:ext uri="{FF2B5EF4-FFF2-40B4-BE49-F238E27FC236}">
                <a16:creationId xmlns:a16="http://schemas.microsoft.com/office/drawing/2014/main" id="{04D62719-5431-3741-A46D-24DFA64D65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72340" y="1143000"/>
            <a:ext cx="5968233" cy="2193325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6" name="Rectangle 75">
            <a:extLst>
              <a:ext uri="{FF2B5EF4-FFF2-40B4-BE49-F238E27FC236}">
                <a16:creationId xmlns:a16="http://schemas.microsoft.com/office/drawing/2014/main" id="{D12AFDE8-E1ED-4A49-B8B3-4953F4B8A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63A6DC-2570-434C-93C9-6152923B5D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3" y="2052918"/>
            <a:ext cx="4165146" cy="41954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Thailand</a:t>
            </a:r>
          </a:p>
          <a:p>
            <a:r>
              <a:rPr lang="en-US" dirty="0"/>
              <a:t>Dengue is climate dependent</a:t>
            </a:r>
          </a:p>
          <a:p>
            <a:r>
              <a:rPr lang="en-US" dirty="0"/>
              <a:t>Rainfall is the major contributing factor beside temperature</a:t>
            </a:r>
          </a:p>
          <a:p>
            <a:r>
              <a:rPr lang="en-US" dirty="0"/>
              <a:t>High population density greatly contributing for quick propagation of the decease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BB2CEB4F-D28D-DF4E-A4C9-8C41CC2718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1069" y="4339869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6A99A84-0692-1848-8E6E-95874B77A03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75563" y="3493827"/>
            <a:ext cx="5153625" cy="302980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6687849-4FB4-C44F-A607-868B660A3DF1}"/>
              </a:ext>
            </a:extLst>
          </p:cNvPr>
          <p:cNvSpPr txBox="1"/>
          <p:nvPr/>
        </p:nvSpPr>
        <p:spPr>
          <a:xfrm>
            <a:off x="7463114" y="975697"/>
            <a:ext cx="31662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Dengue Reported Cases 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4B540B9-AA4F-EF42-9BD1-9CDC26562CD5}"/>
              </a:ext>
            </a:extLst>
          </p:cNvPr>
          <p:cNvSpPr txBox="1"/>
          <p:nvPr/>
        </p:nvSpPr>
        <p:spPr>
          <a:xfrm>
            <a:off x="8474264" y="6496335"/>
            <a:ext cx="31662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Month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FEE1467-5090-EA42-85AA-C8EFD7A95FBB}"/>
              </a:ext>
            </a:extLst>
          </p:cNvPr>
          <p:cNvSpPr txBox="1"/>
          <p:nvPr/>
        </p:nvSpPr>
        <p:spPr>
          <a:xfrm>
            <a:off x="6047211" y="3693538"/>
            <a:ext cx="90068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Average</a:t>
            </a:r>
          </a:p>
          <a:p>
            <a:r>
              <a:rPr lang="en-US" sz="1100" dirty="0">
                <a:solidFill>
                  <a:schemeClr val="bg1"/>
                </a:solidFill>
              </a:rPr>
              <a:t> Rainfall</a:t>
            </a:r>
          </a:p>
        </p:txBody>
      </p:sp>
    </p:spTree>
    <p:extLst>
      <p:ext uri="{BB962C8B-B14F-4D97-AF65-F5344CB8AC3E}">
        <p14:creationId xmlns:p14="http://schemas.microsoft.com/office/powerpoint/2010/main" val="53186150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036079-0A1B-984C-AE58-EC05208B5D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DDF754-122A-A049-B3C5-F49AF533C3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A framework for dengue mitigation was introduced</a:t>
            </a:r>
          </a:p>
          <a:p>
            <a:r>
              <a:rPr lang="en-US" dirty="0"/>
              <a:t>A novel method of accuracy calculation for regressions introduced</a:t>
            </a:r>
          </a:p>
          <a:p>
            <a:pPr lvl="1"/>
            <a:r>
              <a:rPr lang="en-US" dirty="0"/>
              <a:t>Confidence boundary concept</a:t>
            </a:r>
          </a:p>
          <a:p>
            <a:r>
              <a:rPr lang="en-US" dirty="0"/>
              <a:t>Novel methods of data preprocessing introduced</a:t>
            </a:r>
          </a:p>
          <a:p>
            <a:pPr lvl="1"/>
            <a:r>
              <a:rPr lang="en-US" dirty="0"/>
              <a:t>Year-wise data normalization</a:t>
            </a:r>
          </a:p>
          <a:p>
            <a:pPr lvl="1"/>
            <a:r>
              <a:rPr lang="en-US" dirty="0"/>
              <a:t>Noise removal with iterative convex hulls</a:t>
            </a:r>
          </a:p>
          <a:p>
            <a:r>
              <a:rPr lang="en-US" dirty="0"/>
              <a:t>Risk-based resource allocation technique proposed</a:t>
            </a:r>
          </a:p>
          <a:p>
            <a:r>
              <a:rPr lang="en-US" dirty="0"/>
              <a:t>An efficient and accurate GA with modifications proposed</a:t>
            </a:r>
          </a:p>
          <a:p>
            <a:pPr lvl="1"/>
            <a:r>
              <a:rPr lang="en-US" dirty="0"/>
              <a:t>Sliding mutation</a:t>
            </a:r>
          </a:p>
          <a:p>
            <a:pPr lvl="1"/>
            <a:r>
              <a:rPr lang="en-US" dirty="0"/>
              <a:t>Constrained cross over and mutation</a:t>
            </a:r>
          </a:p>
          <a:p>
            <a:pPr lvl="1"/>
            <a:r>
              <a:rPr lang="en-US" dirty="0"/>
              <a:t>Constrained population generation </a:t>
            </a:r>
          </a:p>
        </p:txBody>
      </p:sp>
    </p:spTree>
    <p:extLst>
      <p:ext uri="{BB962C8B-B14F-4D97-AF65-F5344CB8AC3E}">
        <p14:creationId xmlns:p14="http://schemas.microsoft.com/office/powerpoint/2010/main" val="270062634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38FFDF-DF83-A74B-A214-28816DC9C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D219A2-E989-D44C-8D9B-7071336B88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1214652"/>
            <a:ext cx="10852127" cy="5033748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Published</a:t>
            </a:r>
          </a:p>
          <a:p>
            <a:pPr lvl="1"/>
            <a:r>
              <a:rPr lang="en-US" dirty="0"/>
              <a:t>Journal: </a:t>
            </a:r>
          </a:p>
          <a:p>
            <a:pPr marL="457200" lvl="1" indent="0">
              <a:buNone/>
            </a:pPr>
            <a:r>
              <a:rPr lang="en-US" dirty="0"/>
              <a:t>1. </a:t>
            </a:r>
            <a:r>
              <a:rPr lang="en-US" dirty="0" err="1"/>
              <a:t>Sumanasinghe</a:t>
            </a:r>
            <a:r>
              <a:rPr lang="en-US" dirty="0"/>
              <a:t>, N., </a:t>
            </a:r>
            <a:r>
              <a:rPr lang="en-US" dirty="0" err="1"/>
              <a:t>Mikler</a:t>
            </a:r>
            <a:r>
              <a:rPr lang="en-US" dirty="0"/>
              <a:t>, A., Tiwari, C., &amp; </a:t>
            </a:r>
            <a:r>
              <a:rPr lang="en-US" dirty="0" err="1"/>
              <a:t>Muthukudage</a:t>
            </a:r>
            <a:r>
              <a:rPr lang="en-US" dirty="0"/>
              <a:t>, J. (2016). Geo-statistical dengue risk model using GIS techniques to identify the risk prone areas by linking rainfall and population density factors in Sri Lanka. </a:t>
            </a:r>
            <a:r>
              <a:rPr lang="en-US" i="1" dirty="0"/>
              <a:t>Ceylon Journal of Science</a:t>
            </a:r>
            <a:r>
              <a:rPr lang="en-US" dirty="0"/>
              <a:t>,</a:t>
            </a:r>
            <a:r>
              <a:rPr lang="en-US" i="1" dirty="0"/>
              <a:t>45</a:t>
            </a:r>
            <a:r>
              <a:rPr lang="en-US" dirty="0"/>
              <a:t>(3), 39–46. DOI: </a:t>
            </a:r>
            <a:r>
              <a:rPr lang="en-US" dirty="0">
                <a:hlinkClick r:id="rId2"/>
              </a:rPr>
              <a:t>http://doi.org/10.4038/cjs.v45i3.7399</a:t>
            </a:r>
            <a:endParaRPr lang="en-US" dirty="0"/>
          </a:p>
          <a:p>
            <a:pPr lvl="1"/>
            <a:r>
              <a:rPr lang="en-US" dirty="0"/>
              <a:t>Papers:</a:t>
            </a:r>
          </a:p>
          <a:p>
            <a:pPr marL="457200" lvl="1" indent="0">
              <a:buNone/>
            </a:pPr>
            <a:r>
              <a:rPr lang="en-US" dirty="0"/>
              <a:t>1. N. </a:t>
            </a:r>
            <a:r>
              <a:rPr lang="en-US" dirty="0" err="1"/>
              <a:t>Sumanasinghe</a:t>
            </a:r>
            <a:r>
              <a:rPr lang="en-US" dirty="0"/>
              <a:t>, A. R. </a:t>
            </a:r>
            <a:r>
              <a:rPr lang="en-US" dirty="0" err="1"/>
              <a:t>Mikler</a:t>
            </a:r>
            <a:r>
              <a:rPr lang="en-US" dirty="0"/>
              <a:t>, J. </a:t>
            </a:r>
            <a:r>
              <a:rPr lang="en-US" dirty="0" err="1"/>
              <a:t>Muthukudage</a:t>
            </a:r>
            <a:r>
              <a:rPr lang="en-US" dirty="0"/>
              <a:t>, C. Tiwari, and R. Quiroz, ‘‘Data driven prediction of dengue incidence in Thailand,’’ in Proc. Recent Adv. Inf. </a:t>
            </a:r>
            <a:r>
              <a:rPr lang="en-US" dirty="0" err="1"/>
              <a:t>Commun</a:t>
            </a:r>
            <a:r>
              <a:rPr lang="en-US" dirty="0"/>
              <a:t>. Technol., 2017, pp. 95–107.</a:t>
            </a:r>
          </a:p>
          <a:p>
            <a:pPr marL="457200" lvl="1" indent="0">
              <a:buNone/>
            </a:pPr>
            <a:r>
              <a:rPr lang="en-US" dirty="0"/>
              <a:t>2. N. S. </a:t>
            </a:r>
            <a:r>
              <a:rPr lang="en-US" dirty="0" err="1"/>
              <a:t>Dinayadura</a:t>
            </a:r>
            <a:r>
              <a:rPr lang="en-US" dirty="0"/>
              <a:t>, A. R. </a:t>
            </a:r>
            <a:r>
              <a:rPr lang="en-US" dirty="0" err="1"/>
              <a:t>Mikler</a:t>
            </a:r>
            <a:r>
              <a:rPr lang="en-US" dirty="0"/>
              <a:t> and J. </a:t>
            </a:r>
            <a:r>
              <a:rPr lang="en-US" dirty="0" err="1"/>
              <a:t>Muthukudage</a:t>
            </a:r>
            <a:r>
              <a:rPr lang="en-US" dirty="0"/>
              <a:t>, "An Efficient Approach of Outbreak Preparedness for Dengue," </a:t>
            </a:r>
            <a:r>
              <a:rPr lang="en-US" i="1" dirty="0"/>
              <a:t>2017 IEEE International Conference on Healthcare Informatics (ICHI)</a:t>
            </a:r>
            <a:r>
              <a:rPr lang="en-US" dirty="0"/>
              <a:t>, Park City, UT, 2017, pp. 327-327.</a:t>
            </a:r>
            <a:br>
              <a:rPr lang="en-US" dirty="0"/>
            </a:br>
            <a:r>
              <a:rPr lang="en-US" dirty="0" err="1"/>
              <a:t>doi</a:t>
            </a:r>
            <a:r>
              <a:rPr lang="en-US" dirty="0"/>
              <a:t>: 10.1109/ICHI.2017.16</a:t>
            </a:r>
          </a:p>
          <a:p>
            <a:r>
              <a:rPr lang="en-US" dirty="0"/>
              <a:t>Preparing</a:t>
            </a:r>
          </a:p>
          <a:p>
            <a:pPr lvl="1"/>
            <a:r>
              <a:rPr lang="en-US" dirty="0"/>
              <a:t>Journal:</a:t>
            </a:r>
          </a:p>
          <a:p>
            <a:pPr marL="457200" lvl="1" indent="0">
              <a:buNone/>
            </a:pPr>
            <a:r>
              <a:rPr lang="en-US" dirty="0"/>
              <a:t>1. An Efficient Framework of Dengue Mitigation: Prediction to Resource Allocation.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Papers:</a:t>
            </a:r>
          </a:p>
          <a:p>
            <a:pPr marL="457200" lvl="1" indent="0">
              <a:buNone/>
            </a:pPr>
            <a:r>
              <a:rPr lang="en-US" dirty="0"/>
              <a:t>1. A Genetic Algorithmic Approach for Resource Allocation for Dengue Mitigation</a:t>
            </a:r>
          </a:p>
          <a:p>
            <a:pPr marL="457200" lvl="1" indent="0">
              <a:buNone/>
            </a:pPr>
            <a:r>
              <a:rPr lang="en-US" dirty="0"/>
              <a:t>2. A novel micro-ensemble architecture of dengue prediction</a:t>
            </a:r>
          </a:p>
        </p:txBody>
      </p:sp>
    </p:spTree>
    <p:extLst>
      <p:ext uri="{BB962C8B-B14F-4D97-AF65-F5344CB8AC3E}">
        <p14:creationId xmlns:p14="http://schemas.microsoft.com/office/powerpoint/2010/main" val="78929733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FE9987-13D0-9C40-AF72-AF6F86640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47E7ED-45CB-FC4B-8CB2-2BD0E03726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5143622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B9758B4-8497-C24A-AFF7-F23F0EC974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1" y="629266"/>
            <a:ext cx="4166510" cy="1622321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8F6B6F-713D-BD4E-B868-C3BC38B9FD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4166509" cy="37854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EBEBEB"/>
                </a:solidFill>
              </a:rPr>
              <a:t>Sri Lanka</a:t>
            </a:r>
          </a:p>
          <a:p>
            <a:r>
              <a:rPr lang="en-US" dirty="0">
                <a:solidFill>
                  <a:srgbClr val="EBEBEB"/>
                </a:solidFill>
              </a:rPr>
              <a:t>Climate conditions and dengue cases reported follow the same relation as Thailand </a:t>
            </a:r>
          </a:p>
          <a:p>
            <a:pPr marL="0" indent="0">
              <a:buNone/>
            </a:pPr>
            <a:endParaRPr lang="en-US" dirty="0">
              <a:solidFill>
                <a:srgbClr val="EBEBEB"/>
              </a:solidFill>
            </a:endParaRPr>
          </a:p>
        </p:txBody>
      </p:sp>
      <p:sp>
        <p:nvSpPr>
          <p:cNvPr id="12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126C04EF-6428-472D-B316-74A19385B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3992" y="0"/>
            <a:ext cx="609842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Freeform 5">
            <a:extLst>
              <a:ext uri="{FF2B5EF4-FFF2-40B4-BE49-F238E27FC236}">
                <a16:creationId xmlns:a16="http://schemas.microsoft.com/office/drawing/2014/main" id="{AE50896D-AACB-4C0A-855D-ECEFB4A0D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245057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993337-9008-2743-96D7-29ADFDFDD4C6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62423" y="1075928"/>
            <a:ext cx="5449889" cy="2724943"/>
          </a:xfrm>
          <a:prstGeom prst="rect">
            <a:avLst/>
          </a:prstGeom>
          <a:effectLst/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5AC5666-75B5-ED40-85C6-03D4CAFD1B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1935" y="3975694"/>
            <a:ext cx="4794915" cy="288230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2584656-8F20-2441-AB50-A1DF18B35B11}"/>
              </a:ext>
            </a:extLst>
          </p:cNvPr>
          <p:cNvSpPr txBox="1"/>
          <p:nvPr/>
        </p:nvSpPr>
        <p:spPr>
          <a:xfrm>
            <a:off x="7334435" y="1062371"/>
            <a:ext cx="3902752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Distribution of Dengue Cases</a:t>
            </a:r>
          </a:p>
        </p:txBody>
      </p:sp>
    </p:spTree>
    <p:extLst>
      <p:ext uri="{BB962C8B-B14F-4D97-AF65-F5344CB8AC3E}">
        <p14:creationId xmlns:p14="http://schemas.microsoft.com/office/powerpoint/2010/main" val="11368446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E897CA-B2CA-854B-89F7-322F3D299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2" y="452718"/>
            <a:ext cx="4165580" cy="1400530"/>
          </a:xfrm>
        </p:spPr>
        <p:txBody>
          <a:bodyPr>
            <a:normAutofit/>
          </a:bodyPr>
          <a:lstStyle/>
          <a:p>
            <a:r>
              <a:rPr lang="en-US" dirty="0"/>
              <a:t>Problem Statement</a:t>
            </a:r>
          </a:p>
        </p:txBody>
      </p:sp>
      <p:sp>
        <p:nvSpPr>
          <p:cNvPr id="10" name="Freeform 23">
            <a:extLst>
              <a:ext uri="{FF2B5EF4-FFF2-40B4-BE49-F238E27FC236}">
                <a16:creationId xmlns:a16="http://schemas.microsoft.com/office/drawing/2014/main" id="{C866818C-1E5F-475A-B310-3C06B555FB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CED8A8E7-35BC-4471-B4CF-ACFC3E7F06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245057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EB0BF28-EC06-4525-BF31-73A9489ADB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4411" y="0"/>
            <a:ext cx="6098008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1E9C1F-E078-E545-8CFE-16D6026D3A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4978" y="647699"/>
            <a:ext cx="4728334" cy="2683330"/>
          </a:xfrm>
          <a:prstGeom prst="rect">
            <a:avLst/>
          </a:prstGeom>
          <a:effectLst/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D12AFDE8-E1ED-4A49-B8B3-4953F4B8A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6701EA-B1CE-2847-880D-389519662C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3" y="2052918"/>
            <a:ext cx="4165146" cy="4195481"/>
          </a:xfrm>
        </p:spPr>
        <p:txBody>
          <a:bodyPr>
            <a:normAutofit/>
          </a:bodyPr>
          <a:lstStyle/>
          <a:p>
            <a:r>
              <a:rPr lang="en-US" dirty="0"/>
              <a:t>Dengue mitigation is a big challenge for countries like Sri Lanka and Thailand</a:t>
            </a:r>
          </a:p>
          <a:p>
            <a:r>
              <a:rPr lang="en-US" dirty="0"/>
              <a:t>Resource scarcity is unavoidable</a:t>
            </a:r>
          </a:p>
          <a:p>
            <a:r>
              <a:rPr lang="en-US" dirty="0"/>
              <a:t>Proper resource management and allocation is a key factor in successful dengue mitigation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B8254C-86CC-8B45-B065-376B62C821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0684" y="3300063"/>
            <a:ext cx="4742628" cy="3165704"/>
          </a:xfrm>
          <a:prstGeom prst="rect">
            <a:avLst/>
          </a:prstGeom>
          <a:effectLst/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5FD95E8-E752-2248-8000-2287A8E82A87}"/>
              </a:ext>
            </a:extLst>
          </p:cNvPr>
          <p:cNvSpPr/>
          <p:nvPr/>
        </p:nvSpPr>
        <p:spPr>
          <a:xfrm>
            <a:off x="7205065" y="845095"/>
            <a:ext cx="3057099" cy="49530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NEWS Bulletins in Sri Lanka</a:t>
            </a:r>
          </a:p>
        </p:txBody>
      </p:sp>
    </p:spTree>
    <p:extLst>
      <p:ext uri="{BB962C8B-B14F-4D97-AF65-F5344CB8AC3E}">
        <p14:creationId xmlns:p14="http://schemas.microsoft.com/office/powerpoint/2010/main" val="61378993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20675</TotalTime>
  <Words>3686</Words>
  <Application>Microsoft Macintosh PowerPoint</Application>
  <PresentationFormat>Widescreen</PresentationFormat>
  <Paragraphs>872</Paragraphs>
  <Slides>72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72</vt:i4>
      </vt:variant>
    </vt:vector>
  </HeadingPairs>
  <TitlesOfParts>
    <vt:vector size="79" baseType="lpstr">
      <vt:lpstr>Arial</vt:lpstr>
      <vt:lpstr>Calibri</vt:lpstr>
      <vt:lpstr>Cambria Math</vt:lpstr>
      <vt:lpstr>Century Gothic</vt:lpstr>
      <vt:lpstr>Times New Roman</vt:lpstr>
      <vt:lpstr>Wingdings 3</vt:lpstr>
      <vt:lpstr>Ion</vt:lpstr>
      <vt:lpstr>An Efficient Approach for Dengue Mitigation   A Computational Framework</vt:lpstr>
      <vt:lpstr>Acknowledgement</vt:lpstr>
      <vt:lpstr>Outline</vt:lpstr>
      <vt:lpstr>Problem Statement</vt:lpstr>
      <vt:lpstr>Problem Statement</vt:lpstr>
      <vt:lpstr>Problem Statement</vt:lpstr>
      <vt:lpstr>Problem Statement</vt:lpstr>
      <vt:lpstr>Problem Statement</vt:lpstr>
      <vt:lpstr>Problem Statement</vt:lpstr>
      <vt:lpstr>Background</vt:lpstr>
      <vt:lpstr>Background Cont’d</vt:lpstr>
      <vt:lpstr>Literature Review</vt:lpstr>
      <vt:lpstr>Methodology</vt:lpstr>
      <vt:lpstr>Methodology Cont’d</vt:lpstr>
      <vt:lpstr>Data Acquisition - Data Statistics</vt:lpstr>
      <vt:lpstr>Data Acquisition - Rainfall</vt:lpstr>
      <vt:lpstr>Data Acquisition - Temperature</vt:lpstr>
      <vt:lpstr>Data Acquisition - Cropping</vt:lpstr>
      <vt:lpstr>Methodology Cont’d</vt:lpstr>
      <vt:lpstr>Data Pre-analysis - GWR</vt:lpstr>
      <vt:lpstr>Methodology Cont’d</vt:lpstr>
      <vt:lpstr>Data Pre-processing – Year wise Data Normalization</vt:lpstr>
      <vt:lpstr>Data Pre-processing – Noise Removal</vt:lpstr>
      <vt:lpstr>Outlier Removal Levels</vt:lpstr>
      <vt:lpstr>Outlier Removal</vt:lpstr>
      <vt:lpstr>Outlier Removal</vt:lpstr>
      <vt:lpstr>Methodology Cont’d</vt:lpstr>
      <vt:lpstr>Model generation - SVR</vt:lpstr>
      <vt:lpstr>Model generation - SVR</vt:lpstr>
      <vt:lpstr>Model generation – KNN Regression</vt:lpstr>
      <vt:lpstr>Model generation - LS</vt:lpstr>
      <vt:lpstr>Methodology Cont’d</vt:lpstr>
      <vt:lpstr>Model validation</vt:lpstr>
      <vt:lpstr>Methodology Cont’d</vt:lpstr>
      <vt:lpstr>Methodology Cont’d</vt:lpstr>
      <vt:lpstr>Genetic Algorithm</vt:lpstr>
      <vt:lpstr>Genetic Algorithm – Changes Introduced</vt:lpstr>
      <vt:lpstr>Proposed Genetic Algorithm Changes</vt:lpstr>
      <vt:lpstr>Representation of the Problem</vt:lpstr>
      <vt:lpstr>Proposed Population Generation Procedure</vt:lpstr>
      <vt:lpstr>Proposed Crossover Operation </vt:lpstr>
      <vt:lpstr>Proposed Mutation Operation </vt:lpstr>
      <vt:lpstr>Fitness function </vt:lpstr>
      <vt:lpstr>Proposed Concept of Locked Genes </vt:lpstr>
      <vt:lpstr>Proposed Sliding Mutation Scheme </vt:lpstr>
      <vt:lpstr>Proposed Sliding Mutation Scheme </vt:lpstr>
      <vt:lpstr>Results</vt:lpstr>
      <vt:lpstr>Pre-analysis Results</vt:lpstr>
      <vt:lpstr>Pre-analysis Results</vt:lpstr>
      <vt:lpstr>Pre-processing Results</vt:lpstr>
      <vt:lpstr>Pre-processing Results</vt:lpstr>
      <vt:lpstr>Prediction Results</vt:lpstr>
      <vt:lpstr>Prediction Results</vt:lpstr>
      <vt:lpstr>Prediction Results</vt:lpstr>
      <vt:lpstr>Prediction Results</vt:lpstr>
      <vt:lpstr>Prediction Results</vt:lpstr>
      <vt:lpstr>Prediction Results</vt:lpstr>
      <vt:lpstr>Prediction Results</vt:lpstr>
      <vt:lpstr>Resource Allocation Results</vt:lpstr>
      <vt:lpstr>Resource Allocation Results</vt:lpstr>
      <vt:lpstr>Resource Allocation Results</vt:lpstr>
      <vt:lpstr>Resource Allocation Results</vt:lpstr>
      <vt:lpstr>Resource Allocation Results</vt:lpstr>
      <vt:lpstr>Resource Allocation Results</vt:lpstr>
      <vt:lpstr>Resource Allocation Results</vt:lpstr>
      <vt:lpstr>Resource Allocation Results</vt:lpstr>
      <vt:lpstr>Resource Allocation Results</vt:lpstr>
      <vt:lpstr>Resource Allocation Results</vt:lpstr>
      <vt:lpstr>Resource Allocation Results</vt:lpstr>
      <vt:lpstr>Conclusion</vt:lpstr>
      <vt:lpstr>Publications</vt:lpstr>
      <vt:lpstr>Thank you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 Efficient Approach for Dengue Mitigation  A Computational Framework</dc:title>
  <dc:subject/>
  <dc:creator>Microsoft Office User</dc:creator>
  <cp:keywords/>
  <dc:description/>
  <cp:lastModifiedBy>Microsoft Office User</cp:lastModifiedBy>
  <cp:revision>593</cp:revision>
  <cp:lastPrinted>2018-10-10T04:01:06Z</cp:lastPrinted>
  <dcterms:created xsi:type="dcterms:W3CDTF">2018-09-26T01:01:54Z</dcterms:created>
  <dcterms:modified xsi:type="dcterms:W3CDTF">2018-10-10T16:02:52Z</dcterms:modified>
  <cp:category/>
</cp:coreProperties>
</file>